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2.xml" ContentType="application/vnd.openxmlformats-officedocument.drawingml.chartshapes+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77" r:id="rId3"/>
    <p:sldId id="279" r:id="rId4"/>
    <p:sldId id="290" r:id="rId5"/>
    <p:sldId id="280" r:id="rId6"/>
    <p:sldId id="291" r:id="rId7"/>
    <p:sldId id="294" r:id="rId8"/>
    <p:sldId id="295" r:id="rId9"/>
    <p:sldId id="281" r:id="rId10"/>
    <p:sldId id="292" r:id="rId11"/>
    <p:sldId id="289" r:id="rId12"/>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66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77908" autoAdjust="0"/>
  </p:normalViewPr>
  <p:slideViewPr>
    <p:cSldViewPr snapToGrid="0" snapToObjects="1">
      <p:cViewPr varScale="1">
        <p:scale>
          <a:sx n="84" d="100"/>
          <a:sy n="84" d="100"/>
        </p:scale>
        <p:origin x="153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9839400508160723"/>
          <c:y val="0.10930048208300117"/>
          <c:w val="0.62099731241473599"/>
          <c:h val="0.83441066074493775"/>
        </c:manualLayout>
      </c:layout>
      <c:pieChart>
        <c:varyColors val="1"/>
        <c:ser>
          <c:idx val="0"/>
          <c:order val="0"/>
          <c:tx>
            <c:strRef>
              <c:f>Sheet1!$B$1</c:f>
              <c:strCache>
                <c:ptCount val="1"/>
                <c:pt idx="0">
                  <c:v>Headcount</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2-B516-4C9E-B6D6-8ECF9462040A}"/>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4-B516-4C9E-B6D6-8ECF9462040A}"/>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3-B516-4C9E-B6D6-8ECF9462040A}"/>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1-B516-4C9E-B6D6-8ECF9462040A}"/>
              </c:ext>
            </c:extLst>
          </c:dPt>
          <c:dLbls>
            <c:dLbl>
              <c:idx val="0"/>
              <c:layout>
                <c:manualLayout>
                  <c:x val="2.9736674435305088E-2"/>
                  <c:y val="-1.7828479823442565E-2"/>
                </c:manualLayout>
              </c:layout>
              <c:tx>
                <c:rich>
                  <a:bodyPr/>
                  <a:lstStyle/>
                  <a:p>
                    <a:r>
                      <a:rPr lang="en-US" dirty="0"/>
                      <a:t>&lt;1%, 2 People</a:t>
                    </a:r>
                  </a:p>
                </c:rich>
              </c:tx>
              <c:dLblPos val="bestFit"/>
              <c:showLegendKey val="0"/>
              <c:showVal val="0"/>
              <c:showCatName val="0"/>
              <c:showSerName val="0"/>
              <c:showPercent val="1"/>
              <c:showBubbleSize val="0"/>
              <c:extLst>
                <c:ext xmlns:c15="http://schemas.microsoft.com/office/drawing/2012/chart" uri="{CE6537A1-D6FC-4f65-9D91-7224C49458BB}">
                  <c15:layout>
                    <c:manualLayout>
                      <c:w val="0.14874613329349468"/>
                      <c:h val="6.0912759362171519E-2"/>
                    </c:manualLayout>
                  </c15:layout>
                  <c15:showDataLabelsRange val="0"/>
                </c:ext>
                <c:ext xmlns:c16="http://schemas.microsoft.com/office/drawing/2014/chart" uri="{C3380CC4-5D6E-409C-BE32-E72D297353CC}">
                  <c16:uniqueId val="{00000002-B516-4C9E-B6D6-8ECF9462040A}"/>
                </c:ext>
              </c:extLst>
            </c:dLbl>
            <c:dLbl>
              <c:idx val="1"/>
              <c:layout>
                <c:manualLayout>
                  <c:x val="3.1016761238288892E-2"/>
                  <c:y val="2.9124912926067233E-2"/>
                </c:manualLayout>
              </c:layout>
              <c:tx>
                <c:rich>
                  <a:bodyPr/>
                  <a:lstStyle/>
                  <a:p>
                    <a:fld id="{6D684BD4-FA4A-4658-AEF5-3B0544B40FF0}" type="PERCENTAGE">
                      <a:rPr lang="en-US" smtClean="0"/>
                      <a:pPr/>
                      <a:t>[PERCENTAGE]</a:t>
                    </a:fld>
                    <a:r>
                      <a:rPr lang="en-US" dirty="0"/>
                      <a:t>, 43 People</a:t>
                    </a:r>
                  </a:p>
                </c:rich>
              </c:tx>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4-B516-4C9E-B6D6-8ECF9462040A}"/>
                </c:ext>
              </c:extLst>
            </c:dLbl>
            <c:dLbl>
              <c:idx val="2"/>
              <c:layout>
                <c:manualLayout>
                  <c:x val="-0.12178519595687858"/>
                  <c:y val="-0.57706742928281907"/>
                </c:manualLayout>
              </c:layout>
              <c:tx>
                <c:rich>
                  <a:bodyPr/>
                  <a:lstStyle/>
                  <a:p>
                    <a:r>
                      <a:rPr lang="en-US" dirty="0"/>
                      <a:t>65%, 442 People</a:t>
                    </a:r>
                  </a:p>
                </c:rich>
              </c:tx>
              <c:dLblPos val="bestFit"/>
              <c:showLegendKey val="0"/>
              <c:showVal val="0"/>
              <c:showCatName val="0"/>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3-B516-4C9E-B6D6-8ECF9462040A}"/>
                </c:ext>
              </c:extLst>
            </c:dLbl>
            <c:dLbl>
              <c:idx val="3"/>
              <c:layout>
                <c:manualLayout>
                  <c:x val="0.14144510646432323"/>
                  <c:y val="9.9256462852271132E-2"/>
                </c:manualLayout>
              </c:layout>
              <c:tx>
                <c:rich>
                  <a:bodyPr/>
                  <a:lstStyle/>
                  <a:p>
                    <a:fld id="{7049862A-DEC1-4790-8527-AFE677C658BA}" type="PERCENTAGE">
                      <a:rPr lang="en-US" smtClean="0"/>
                      <a:pPr/>
                      <a:t>[PERCENTAGE]</a:t>
                    </a:fld>
                    <a:r>
                      <a:rPr lang="en-US" dirty="0"/>
                      <a:t>,</a:t>
                    </a:r>
                    <a:r>
                      <a:rPr lang="en-US" baseline="0" dirty="0"/>
                      <a:t> 188</a:t>
                    </a:r>
                    <a:r>
                      <a:rPr lang="en-US" dirty="0"/>
                      <a:t> People</a:t>
                    </a:r>
                  </a:p>
                </c:rich>
              </c:tx>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B516-4C9E-B6D6-8ECF9462040A}"/>
                </c:ext>
              </c:extLst>
            </c:dLbl>
            <c:spPr>
              <a:noFill/>
              <a:ln>
                <a:noFill/>
              </a:ln>
              <a:effectLst/>
            </c:spPr>
            <c:txPr>
              <a:bodyPr rot="0" spcFirstLastPara="1" vertOverflow="ellipsis" vert="horz" wrap="square" anchor="ctr" anchorCtr="1"/>
              <a:lstStyle/>
              <a:p>
                <a:pPr algn="r">
                  <a:defRPr sz="1197" b="0" i="1" u="none" strike="noStrike" kern="1200" baseline="0">
                    <a:solidFill>
                      <a:schemeClr val="tx1">
                        <a:lumMod val="75000"/>
                        <a:lumOff val="25000"/>
                      </a:schemeClr>
                    </a:solidFill>
                    <a:latin typeface="+mn-lt"/>
                    <a:ea typeface="+mn-ea"/>
                    <a:cs typeface="+mn-cs"/>
                  </a:defRPr>
                </a:pPr>
                <a:endParaRPr lang="en-US"/>
              </a:p>
            </c:txPr>
            <c:dLblPos val="bestFit"/>
            <c:showLegendKey val="0"/>
            <c:showVal val="0"/>
            <c:showCatName val="0"/>
            <c:showSerName val="0"/>
            <c:showPercent val="1"/>
            <c:showBubbleSize val="0"/>
            <c:showLeaderLines val="0"/>
            <c:extLst>
              <c:ext xmlns:c15="http://schemas.microsoft.com/office/drawing/2012/chart" uri="{CE6537A1-D6FC-4f65-9D91-7224C49458BB}"/>
            </c:extLst>
          </c:dLbls>
          <c:cat>
            <c:strRef>
              <c:f>Sheet1!$A$2:$A$5</c:f>
              <c:strCache>
                <c:ptCount val="4"/>
                <c:pt idx="0">
                  <c:v>Part-time</c:v>
                </c:pt>
                <c:pt idx="1">
                  <c:v>PP Appointed Staff</c:v>
                </c:pt>
                <c:pt idx="2">
                  <c:v>Full-time Civil Service</c:v>
                </c:pt>
                <c:pt idx="3">
                  <c:v>Other</c:v>
                </c:pt>
              </c:strCache>
            </c:strRef>
          </c:cat>
          <c:val>
            <c:numRef>
              <c:f>Sheet1!$B$2:$B$5</c:f>
              <c:numCache>
                <c:formatCode>General</c:formatCode>
                <c:ptCount val="4"/>
                <c:pt idx="0">
                  <c:v>8</c:v>
                </c:pt>
                <c:pt idx="1">
                  <c:v>42</c:v>
                </c:pt>
                <c:pt idx="2">
                  <c:v>438</c:v>
                </c:pt>
                <c:pt idx="3">
                  <c:v>189</c:v>
                </c:pt>
              </c:numCache>
            </c:numRef>
          </c:val>
          <c:extLst>
            <c:ext xmlns:c16="http://schemas.microsoft.com/office/drawing/2014/chart" uri="{C3380CC4-5D6E-409C-BE32-E72D297353CC}">
              <c16:uniqueId val="{00000000-B516-4C9E-B6D6-8ECF9462040A}"/>
            </c:ext>
          </c:extLst>
        </c:ser>
        <c:dLbls>
          <c:dLblPos val="bestFit"/>
          <c:showLegendKey val="0"/>
          <c:showVal val="1"/>
          <c:showCatName val="0"/>
          <c:showSerName val="0"/>
          <c:showPercent val="0"/>
          <c:showBubbleSize val="0"/>
          <c:showLeaderLines val="0"/>
        </c:dLbls>
        <c:firstSliceAng val="77"/>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i="1"/>
      </a:pPr>
      <a:endParaRPr lang="en-U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861711727304152"/>
          <c:y val="0.13531150570703201"/>
          <c:w val="0.7074205545168355"/>
          <c:h val="0.81356856032172375"/>
        </c:manualLayout>
      </c:layout>
      <c:doughnutChart>
        <c:varyColors val="1"/>
        <c:ser>
          <c:idx val="0"/>
          <c:order val="0"/>
          <c:tx>
            <c:strRef>
              <c:f>Sheet1!$B$1</c:f>
              <c:strCache>
                <c:ptCount val="1"/>
                <c:pt idx="0">
                  <c:v>2023 Hiring Statistics</c:v>
                </c:pt>
              </c:strCache>
            </c:strRef>
          </c:tx>
          <c:dPt>
            <c:idx val="0"/>
            <c:bubble3D val="0"/>
            <c:explosion val="3"/>
            <c:spPr>
              <a:solidFill>
                <a:schemeClr val="accent1"/>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1-0444-4563-A05E-BA9B3ADCF1CD}"/>
              </c:ext>
            </c:extLst>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3-0444-4563-A05E-BA9B3ADCF1CD}"/>
              </c:ext>
            </c:extLst>
          </c:dPt>
          <c:dLbls>
            <c:delete val="1"/>
          </c:dLbls>
          <c:cat>
            <c:strRef>
              <c:f>Sheet1!$A$2:$A$3</c:f>
              <c:strCache>
                <c:ptCount val="2"/>
                <c:pt idx="0">
                  <c:v>Internal</c:v>
                </c:pt>
                <c:pt idx="1">
                  <c:v>External</c:v>
                </c:pt>
              </c:strCache>
            </c:strRef>
          </c:cat>
          <c:val>
            <c:numRef>
              <c:f>Sheet1!$B$2:$B$3</c:f>
              <c:numCache>
                <c:formatCode>General</c:formatCode>
                <c:ptCount val="2"/>
                <c:pt idx="0">
                  <c:v>74</c:v>
                </c:pt>
                <c:pt idx="1">
                  <c:v>74</c:v>
                </c:pt>
              </c:numCache>
            </c:numRef>
          </c:val>
          <c:extLst>
            <c:ext xmlns:c16="http://schemas.microsoft.com/office/drawing/2014/chart" uri="{C3380CC4-5D6E-409C-BE32-E72D297353CC}">
              <c16:uniqueId val="{00000000-E1E9-425E-AE6E-B6FEEF86B4F9}"/>
            </c:ext>
          </c:extLst>
        </c:ser>
        <c:dLbls>
          <c:showLegendKey val="0"/>
          <c:showVal val="0"/>
          <c:showCatName val="0"/>
          <c:showSerName val="0"/>
          <c:showPercent val="1"/>
          <c:showBubbleSize val="0"/>
          <c:showLeaderLines val="1"/>
        </c:dLbls>
        <c:firstSliceAng val="0"/>
        <c:holeSize val="50"/>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userShapes r:id="rId4"/>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270563058448273"/>
          <c:y val="0.11774906540780963"/>
          <c:w val="0.7449491954295655"/>
          <c:h val="0.81749611155074087"/>
        </c:manualLayout>
      </c:layout>
      <c:doughnutChart>
        <c:varyColors val="1"/>
        <c:ser>
          <c:idx val="0"/>
          <c:order val="0"/>
          <c:tx>
            <c:strRef>
              <c:f>Sheet1!$B$1</c:f>
              <c:strCache>
                <c:ptCount val="1"/>
                <c:pt idx="0">
                  <c:v>2021 Hiring Statistics</c:v>
                </c:pt>
              </c:strCache>
            </c:strRef>
          </c:tx>
          <c:dPt>
            <c:idx val="0"/>
            <c:bubble3D val="0"/>
            <c:spPr>
              <a:solidFill>
                <a:schemeClr val="accent1"/>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1-9DB6-43F6-80C2-2136A282B7B9}"/>
              </c:ext>
            </c:extLst>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3-9DB6-43F6-80C2-2136A282B7B9}"/>
              </c:ext>
            </c:extLst>
          </c:dPt>
          <c:dLbls>
            <c:delete val="1"/>
          </c:dLbls>
          <c:cat>
            <c:strRef>
              <c:f>Sheet1!$A$2:$A$3</c:f>
              <c:strCache>
                <c:ptCount val="2"/>
                <c:pt idx="0">
                  <c:v>Internal</c:v>
                </c:pt>
                <c:pt idx="1">
                  <c:v>External</c:v>
                </c:pt>
              </c:strCache>
            </c:strRef>
          </c:cat>
          <c:val>
            <c:numRef>
              <c:f>Sheet1!$B$2:$B$3</c:f>
              <c:numCache>
                <c:formatCode>General</c:formatCode>
                <c:ptCount val="2"/>
                <c:pt idx="0">
                  <c:v>56</c:v>
                </c:pt>
                <c:pt idx="1">
                  <c:v>85</c:v>
                </c:pt>
              </c:numCache>
            </c:numRef>
          </c:val>
          <c:extLst>
            <c:ext xmlns:c16="http://schemas.microsoft.com/office/drawing/2014/chart" uri="{C3380CC4-5D6E-409C-BE32-E72D297353CC}">
              <c16:uniqueId val="{00000004-9DB6-43F6-80C2-2136A282B7B9}"/>
            </c:ext>
          </c:extLst>
        </c:ser>
        <c:dLbls>
          <c:showLegendKey val="0"/>
          <c:showVal val="0"/>
          <c:showCatName val="0"/>
          <c:showSerName val="0"/>
          <c:showPercent val="1"/>
          <c:showBubbleSize val="0"/>
          <c:showLeaderLines val="1"/>
        </c:dLbls>
        <c:firstSliceAng val="0"/>
        <c:holeSize val="50"/>
      </c:doughnutChart>
      <c:spPr>
        <a:noFill/>
        <a:ln w="25400">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0546846147363393E-2"/>
          <c:y val="8.962214386753424E-2"/>
          <c:w val="0.92801621230345999"/>
          <c:h val="0.81793702147493674"/>
        </c:manualLayout>
      </c:layout>
      <c:barChart>
        <c:barDir val="col"/>
        <c:grouping val="clustered"/>
        <c:varyColors val="0"/>
        <c:ser>
          <c:idx val="0"/>
          <c:order val="0"/>
          <c:tx>
            <c:strRef>
              <c:f>Sheet1!$B$1</c:f>
              <c:strCache>
                <c:ptCount val="1"/>
                <c:pt idx="0">
                  <c:v>Retired</c:v>
                </c:pt>
              </c:strCache>
            </c:strRef>
          </c:tx>
          <c:spPr>
            <a:solidFill>
              <a:schemeClr val="accent1">
                <a:alpha val="70000"/>
              </a:schemeClr>
            </a:solidFill>
            <a:ln>
              <a:noFill/>
            </a:ln>
            <a:effectLst/>
          </c:spPr>
          <c:invertIfNegative val="0"/>
          <c:dLbls>
            <c:delete val="1"/>
          </c:dLbls>
          <c:cat>
            <c:strRef>
              <c:f>Sheet1!$A$2:$A$4</c:f>
              <c:strCache>
                <c:ptCount val="3"/>
                <c:pt idx="0">
                  <c:v>2025</c:v>
                </c:pt>
                <c:pt idx="1">
                  <c:v>2026</c:v>
                </c:pt>
                <c:pt idx="2">
                  <c:v>DROP</c:v>
                </c:pt>
              </c:strCache>
            </c:strRef>
          </c:cat>
          <c:val>
            <c:numRef>
              <c:f>Sheet1!$B$2:$B$4</c:f>
              <c:numCache>
                <c:formatCode>General</c:formatCode>
                <c:ptCount val="3"/>
                <c:pt idx="0">
                  <c:v>16</c:v>
                </c:pt>
                <c:pt idx="1">
                  <c:v>3</c:v>
                </c:pt>
                <c:pt idx="2">
                  <c:v>14</c:v>
                </c:pt>
              </c:numCache>
            </c:numRef>
          </c:val>
          <c:extLst>
            <c:ext xmlns:c16="http://schemas.microsoft.com/office/drawing/2014/chart" uri="{C3380CC4-5D6E-409C-BE32-E72D297353CC}">
              <c16:uniqueId val="{00000000-3E10-436F-86DC-2C056C0BAF8D}"/>
            </c:ext>
          </c:extLst>
        </c:ser>
        <c:ser>
          <c:idx val="1"/>
          <c:order val="1"/>
          <c:tx>
            <c:strRef>
              <c:f>Sheet1!$C$1</c:f>
              <c:strCache>
                <c:ptCount val="1"/>
                <c:pt idx="0">
                  <c:v>Disability</c:v>
                </c:pt>
              </c:strCache>
            </c:strRef>
          </c:tx>
          <c:spPr>
            <a:solidFill>
              <a:schemeClr val="accent2">
                <a:alpha val="70000"/>
              </a:schemeClr>
            </a:solidFill>
            <a:ln>
              <a:noFill/>
            </a:ln>
            <a:effectLst/>
          </c:spPr>
          <c:invertIfNegative val="0"/>
          <c:dLbls>
            <c:delete val="1"/>
          </c:dLbls>
          <c:cat>
            <c:strRef>
              <c:f>Sheet1!$A$2:$A$4</c:f>
              <c:strCache>
                <c:ptCount val="3"/>
                <c:pt idx="0">
                  <c:v>2025</c:v>
                </c:pt>
                <c:pt idx="1">
                  <c:v>2026</c:v>
                </c:pt>
                <c:pt idx="2">
                  <c:v>DROP</c:v>
                </c:pt>
              </c:strCache>
            </c:strRef>
          </c:cat>
          <c:val>
            <c:numRef>
              <c:f>Sheet1!$C$2:$C$4</c:f>
              <c:numCache>
                <c:formatCode>General</c:formatCode>
                <c:ptCount val="3"/>
                <c:pt idx="0">
                  <c:v>0</c:v>
                </c:pt>
                <c:pt idx="1">
                  <c:v>0</c:v>
                </c:pt>
              </c:numCache>
            </c:numRef>
          </c:val>
          <c:extLst>
            <c:ext xmlns:c16="http://schemas.microsoft.com/office/drawing/2014/chart" uri="{C3380CC4-5D6E-409C-BE32-E72D297353CC}">
              <c16:uniqueId val="{00000001-3E10-436F-86DC-2C056C0BAF8D}"/>
            </c:ext>
          </c:extLst>
        </c:ser>
        <c:dLbls>
          <c:dLblPos val="outEnd"/>
          <c:showLegendKey val="0"/>
          <c:showVal val="1"/>
          <c:showCatName val="0"/>
          <c:showSerName val="0"/>
          <c:showPercent val="0"/>
          <c:showBubbleSize val="0"/>
        </c:dLbls>
        <c:gapWidth val="80"/>
        <c:overlap val="25"/>
        <c:axId val="1291367360"/>
        <c:axId val="1291361120"/>
      </c:barChart>
      <c:catAx>
        <c:axId val="1291367360"/>
        <c:scaling>
          <c:orientation val="minMax"/>
        </c:scaling>
        <c:delete val="0"/>
        <c:axPos val="b"/>
        <c:numFmt formatCode="General" sourceLinked="1"/>
        <c:majorTickMark val="none"/>
        <c:minorTickMark val="none"/>
        <c:tickLblPos val="nextTo"/>
        <c:spPr>
          <a:noFill/>
          <a:ln w="15875" cap="flat" cmpd="sng" algn="ctr">
            <a:solidFill>
              <a:schemeClr val="tx1">
                <a:lumMod val="25000"/>
                <a:lumOff val="75000"/>
              </a:schemeClr>
            </a:solidFill>
            <a:round/>
          </a:ln>
          <a:effectLst/>
        </c:spPr>
        <c:txPr>
          <a:bodyPr rot="-60000000" spcFirstLastPara="1" vertOverflow="ellipsis" vert="horz" wrap="square" anchor="ctr" anchorCtr="1"/>
          <a:lstStyle/>
          <a:p>
            <a:pPr>
              <a:defRPr sz="1197" b="0" i="0" u="none" strike="noStrike" kern="1200" cap="none" spc="20" normalizeH="0" baseline="0">
                <a:solidFill>
                  <a:schemeClr val="tx1">
                    <a:lumMod val="65000"/>
                    <a:lumOff val="35000"/>
                  </a:schemeClr>
                </a:solidFill>
                <a:latin typeface="+mn-lt"/>
                <a:ea typeface="+mn-ea"/>
                <a:cs typeface="+mn-cs"/>
              </a:defRPr>
            </a:pPr>
            <a:endParaRPr lang="en-US"/>
          </a:p>
        </c:txPr>
        <c:crossAx val="1291361120"/>
        <c:crosses val="autoZero"/>
        <c:auto val="1"/>
        <c:lblAlgn val="ctr"/>
        <c:lblOffset val="100"/>
        <c:noMultiLvlLbl val="0"/>
      </c:catAx>
      <c:valAx>
        <c:axId val="1291361120"/>
        <c:scaling>
          <c:orientation val="minMax"/>
        </c:scaling>
        <c:delete val="0"/>
        <c:axPos val="l"/>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spc="20" baseline="0">
                <a:solidFill>
                  <a:schemeClr val="tx1">
                    <a:lumMod val="65000"/>
                    <a:lumOff val="35000"/>
                  </a:schemeClr>
                </a:solidFill>
                <a:latin typeface="+mn-lt"/>
                <a:ea typeface="+mn-ea"/>
                <a:cs typeface="+mn-cs"/>
              </a:defRPr>
            </a:pPr>
            <a:endParaRPr lang="en-US"/>
          </a:p>
        </c:txPr>
        <c:crossAx val="1291367360"/>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8">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lt1"/>
    </cs:fontRef>
    <cs:defRPr sz="1197" b="1"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scene3d>
        <a:camera prst="orthographicFront"/>
        <a:lightRig rig="brightRoom" dir="t"/>
      </a:scene3d>
      <a:sp3d prstMaterial="flat">
        <a:bevelT w="50800" h="101600" prst="angle"/>
        <a:contourClr>
          <a:srgbClr val="000000"/>
        </a:contourClr>
      </a:sp3d>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1" i="0" kern="1200" cap="all" spc="5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8">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lt1"/>
    </cs:fontRef>
    <cs:defRPr sz="1197" b="1"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scene3d>
        <a:camera prst="orthographicFront"/>
        <a:lightRig rig="brightRoom" dir="t"/>
      </a:scene3d>
      <a:sp3d prstMaterial="flat">
        <a:bevelT w="50800" h="101600" prst="angle"/>
        <a:contourClr>
          <a:srgbClr val="000000"/>
        </a:contourClr>
      </a:sp3d>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1" i="0" kern="1200" cap="all" spc="5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5">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15875" cap="flat" cmpd="sng" algn="ctr">
        <a:solidFill>
          <a:schemeClr val="tx1">
            <a:lumMod val="25000"/>
            <a:lumOff val="75000"/>
          </a:schemeClr>
        </a:solidFill>
        <a:round/>
      </a:ln>
    </cs:spPr>
    <cs:defRPr sz="1197" kern="1200" cap="none" spc="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70000"/>
        </a:schemeClr>
      </a:solidFill>
    </cs:spPr>
  </cs:dataPoint>
  <cs:dataPoint3D>
    <cs:lnRef idx="0"/>
    <cs:fillRef idx="0">
      <cs:styleClr val="auto"/>
    </cs:fillRef>
    <cs:effectRef idx="0"/>
    <cs:fontRef idx="minor">
      <a:schemeClr val="dk1"/>
    </cs:fontRef>
    <cs:spPr>
      <a:solidFill>
        <a:schemeClr val="phClr">
          <a:alpha val="70000"/>
        </a:schemeClr>
      </a:solidFill>
    </cs:spPr>
  </cs:dataPoint3D>
  <cs:dataPointLine>
    <cs:lnRef idx="0">
      <cs:styleClr val="auto"/>
    </cs:lnRef>
    <cs:fillRef idx="0"/>
    <cs:effectRef idx="0"/>
    <cs:fontRef idx="minor">
      <a:schemeClr val="dk1"/>
    </cs:fontRef>
    <cs:spPr>
      <a:ln w="28575" cap="rnd">
        <a:solidFill>
          <a:schemeClr val="phClr">
            <a:alpha val="70000"/>
          </a:schemeClr>
        </a:solidFill>
        <a:round/>
      </a:ln>
    </cs:spPr>
  </cs:dataPointLine>
  <cs:dataPointMarker>
    <cs:lnRef idx="0"/>
    <cs:fillRef idx="0">
      <cs:styleClr val="auto"/>
    </cs:fillRef>
    <cs:effectRef idx="0"/>
    <cs:fontRef idx="minor">
      <a:schemeClr val="dk1"/>
    </cs:fontRef>
    <cs:spPr>
      <a:solidFill>
        <a:schemeClr val="phClr">
          <a:alpha val="70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5000"/>
            <a:lumOff val="9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baseline="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128" b="0" i="0" kern="1200" cap="none" spc="50" normalizeH="0" baseline="0"/>
  </cs:title>
  <cs:trendline>
    <cs:lnRef idx="0">
      <cs:styleClr val="auto"/>
    </cs:lnRef>
    <cs:fillRef idx="0"/>
    <cs:effectRef idx="0"/>
    <cs:fontRef idx="minor">
      <a:schemeClr val="dk1"/>
    </cs:fontRef>
    <cs:spPr>
      <a:ln w="1587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spc="20" baseline="0"/>
  </cs:valueAxis>
  <cs:wall>
    <cs:lnRef idx="0"/>
    <cs:fillRef idx="0"/>
    <cs:effectRef idx="0"/>
    <cs:fontRef idx="minor">
      <a:schemeClr val="dk1"/>
    </cs:fontRef>
  </cs:wall>
</cs:chartStyle>
</file>

<file path=ppt/drawings/drawing1.xml><?xml version="1.0" encoding="utf-8"?>
<c:userShapes xmlns:c="http://schemas.openxmlformats.org/drawingml/2006/chart">
  <cdr:relSizeAnchor xmlns:cdr="http://schemas.openxmlformats.org/drawingml/2006/chartDrawing">
    <cdr:from>
      <cdr:x>0.00577</cdr:x>
      <cdr:y>0.17618</cdr:y>
    </cdr:from>
    <cdr:to>
      <cdr:x>0.32402</cdr:x>
      <cdr:y>0.29795</cdr:y>
    </cdr:to>
    <cdr:sp macro="" textlink="">
      <cdr:nvSpPr>
        <cdr:cNvPr id="2" name="TextBox 12">
          <a:extLst xmlns:a="http://schemas.openxmlformats.org/drawingml/2006/main">
            <a:ext uri="{FF2B5EF4-FFF2-40B4-BE49-F238E27FC236}">
              <a16:creationId xmlns:a16="http://schemas.microsoft.com/office/drawing/2014/main" id="{7B034FC3-94F1-1B07-F46E-87E416040D18}"/>
            </a:ext>
          </a:extLst>
        </cdr:cNvPr>
        <cdr:cNvSpPr txBox="1"/>
      </cdr:nvSpPr>
      <cdr:spPr>
        <a:xfrm xmlns:a="http://schemas.openxmlformats.org/drawingml/2006/main">
          <a:off x="36323" y="777230"/>
          <a:ext cx="2004495" cy="53715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dirty="0">
              <a:latin typeface="Franklin Gothic Demi Cond" panose="020B0706030402020204" pitchFamily="34" charset="0"/>
              <a:cs typeface="Aharoni" panose="02010803020104030203" pitchFamily="2" charset="-79"/>
            </a:rPr>
            <a:t>Full-time</a:t>
          </a:r>
        </a:p>
        <a:p xmlns:a="http://schemas.openxmlformats.org/drawingml/2006/main">
          <a:r>
            <a:rPr lang="en-US" sz="1400" dirty="0">
              <a:latin typeface="Franklin Gothic Demi Cond" panose="020B0706030402020204" pitchFamily="34" charset="0"/>
              <a:cs typeface="Aharoni" panose="02010803020104030203" pitchFamily="2" charset="-79"/>
            </a:rPr>
            <a:t>Civil Service Employees</a:t>
          </a:r>
        </a:p>
      </cdr:txBody>
    </cdr:sp>
  </cdr:relSizeAnchor>
</c:userShapes>
</file>

<file path=ppt/drawings/drawing2.xml><?xml version="1.0" encoding="utf-8"?>
<c:userShapes xmlns:c="http://schemas.openxmlformats.org/drawingml/2006/chart">
  <cdr:relSizeAnchor xmlns:cdr="http://schemas.openxmlformats.org/drawingml/2006/chartDrawing">
    <cdr:from>
      <cdr:x>0.35942</cdr:x>
      <cdr:y>0.47176</cdr:y>
    </cdr:from>
    <cdr:to>
      <cdr:x>0.64058</cdr:x>
      <cdr:y>0.61443</cdr:y>
    </cdr:to>
    <cdr:sp macro="" textlink="">
      <cdr:nvSpPr>
        <cdr:cNvPr id="3" name="TextBox 9">
          <a:extLst xmlns:a="http://schemas.openxmlformats.org/drawingml/2006/main">
            <a:ext uri="{FF2B5EF4-FFF2-40B4-BE49-F238E27FC236}">
              <a16:creationId xmlns:a16="http://schemas.microsoft.com/office/drawing/2014/main" id="{CAF92793-DAB3-5368-9003-BD1D40F126CC}"/>
            </a:ext>
          </a:extLst>
        </cdr:cNvPr>
        <cdr:cNvSpPr txBox="1"/>
      </cdr:nvSpPr>
      <cdr:spPr>
        <a:xfrm xmlns:a="http://schemas.openxmlformats.org/drawingml/2006/main">
          <a:off x="1515981" y="1730187"/>
          <a:ext cx="1185836" cy="52322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lgn="ctr"/>
          <a:r>
            <a:rPr lang="en-US" sz="1400" dirty="0">
              <a:latin typeface="Franklin Gothic Demi Cond" panose="020B0706030402020204" pitchFamily="34" charset="0"/>
              <a:cs typeface="Aharoni" panose="02010803020104030203" pitchFamily="2" charset="-79"/>
            </a:rPr>
            <a:t>39</a:t>
          </a:r>
        </a:p>
        <a:p xmlns:a="http://schemas.openxmlformats.org/drawingml/2006/main">
          <a:pPr algn="ctr"/>
          <a:r>
            <a:rPr lang="en-US" sz="1400" dirty="0">
              <a:latin typeface="Franklin Gothic Demi Cond" panose="020B0706030402020204" pitchFamily="34" charset="0"/>
              <a:cs typeface="Aharoni" panose="02010803020104030203" pitchFamily="2" charset="-79"/>
            </a:rPr>
            <a:t>Jobs Filled</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9A12A3F8-F0A8-41CD-A576-5B84610FCE12}" type="datetimeFigureOut">
              <a:rPr lang="en-US" smtClean="0"/>
              <a:t>5/1/2026</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A5922B98-43D4-4862-94DC-8BF3F0057C57}" type="slidenum">
              <a:rPr lang="en-US" smtClean="0"/>
              <a:t>‹#›</a:t>
            </a:fld>
            <a:endParaRPr lang="en-US"/>
          </a:p>
        </p:txBody>
      </p:sp>
    </p:spTree>
    <p:extLst>
      <p:ext uri="{BB962C8B-B14F-4D97-AF65-F5344CB8AC3E}">
        <p14:creationId xmlns:p14="http://schemas.microsoft.com/office/powerpoint/2010/main" val="24602185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5922B98-43D4-4862-94DC-8BF3F0057C57}" type="slidenum">
              <a:rPr lang="en-US" smtClean="0"/>
              <a:t>3</a:t>
            </a:fld>
            <a:endParaRPr lang="en-US"/>
          </a:p>
        </p:txBody>
      </p:sp>
    </p:spTree>
    <p:extLst>
      <p:ext uri="{BB962C8B-B14F-4D97-AF65-F5344CB8AC3E}">
        <p14:creationId xmlns:p14="http://schemas.microsoft.com/office/powerpoint/2010/main" val="16322126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5922B98-43D4-4862-94DC-8BF3F0057C57}" type="slidenum">
              <a:rPr lang="en-US" smtClean="0"/>
              <a:t>4</a:t>
            </a:fld>
            <a:endParaRPr lang="en-US"/>
          </a:p>
        </p:txBody>
      </p:sp>
    </p:spTree>
    <p:extLst>
      <p:ext uri="{BB962C8B-B14F-4D97-AF65-F5344CB8AC3E}">
        <p14:creationId xmlns:p14="http://schemas.microsoft.com/office/powerpoint/2010/main" val="4874996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5922B98-43D4-4862-94DC-8BF3F0057C57}" type="slidenum">
              <a:rPr lang="en-US" smtClean="0"/>
              <a:t>6</a:t>
            </a:fld>
            <a:endParaRPr lang="en-US"/>
          </a:p>
        </p:txBody>
      </p:sp>
    </p:spTree>
    <p:extLst>
      <p:ext uri="{BB962C8B-B14F-4D97-AF65-F5344CB8AC3E}">
        <p14:creationId xmlns:p14="http://schemas.microsoft.com/office/powerpoint/2010/main" val="19404161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Dana Frank, very visible and more accessible to employees</a:t>
            </a:r>
          </a:p>
        </p:txBody>
      </p:sp>
      <p:sp>
        <p:nvSpPr>
          <p:cNvPr id="4" name="Slide Number Placeholder 3"/>
          <p:cNvSpPr>
            <a:spLocks noGrp="1"/>
          </p:cNvSpPr>
          <p:nvPr>
            <p:ph type="sldNum" sz="quarter" idx="5"/>
          </p:nvPr>
        </p:nvSpPr>
        <p:spPr/>
        <p:txBody>
          <a:bodyPr/>
          <a:lstStyle/>
          <a:p>
            <a:fld id="{A5922B98-43D4-4862-94DC-8BF3F0057C57}" type="slidenum">
              <a:rPr lang="en-US" smtClean="0"/>
              <a:t>7</a:t>
            </a:fld>
            <a:endParaRPr lang="en-US"/>
          </a:p>
        </p:txBody>
      </p:sp>
    </p:spTree>
    <p:extLst>
      <p:ext uri="{BB962C8B-B14F-4D97-AF65-F5344CB8AC3E}">
        <p14:creationId xmlns:p14="http://schemas.microsoft.com/office/powerpoint/2010/main" val="27606148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502E24-0973-27A1-0744-27FF1B899D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662BE0-804A-2093-4D31-40FE5E88DF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FB35D6-5F48-E956-077D-6D64C1C8CE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B3D37-B12D-E787-8AC9-2986F868E2AE}"/>
              </a:ext>
            </a:extLst>
          </p:cNvPr>
          <p:cNvSpPr>
            <a:spLocks noGrp="1"/>
          </p:cNvSpPr>
          <p:nvPr>
            <p:ph type="sldNum" sz="quarter" idx="5"/>
          </p:nvPr>
        </p:nvSpPr>
        <p:spPr/>
        <p:txBody>
          <a:bodyPr/>
          <a:lstStyle/>
          <a:p>
            <a:fld id="{A5922B98-43D4-4862-94DC-8BF3F0057C57}" type="slidenum">
              <a:rPr lang="en-US" smtClean="0"/>
              <a:t>8</a:t>
            </a:fld>
            <a:endParaRPr lang="en-US"/>
          </a:p>
        </p:txBody>
      </p:sp>
    </p:spTree>
    <p:extLst>
      <p:ext uri="{BB962C8B-B14F-4D97-AF65-F5344CB8AC3E}">
        <p14:creationId xmlns:p14="http://schemas.microsoft.com/office/powerpoint/2010/main" val="1885994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5922B98-43D4-4862-94DC-8BF3F0057C57}" type="slidenum">
              <a:rPr lang="en-US" smtClean="0"/>
              <a:t>9</a:t>
            </a:fld>
            <a:endParaRPr lang="en-US"/>
          </a:p>
        </p:txBody>
      </p:sp>
    </p:spTree>
    <p:extLst>
      <p:ext uri="{BB962C8B-B14F-4D97-AF65-F5344CB8AC3E}">
        <p14:creationId xmlns:p14="http://schemas.microsoft.com/office/powerpoint/2010/main" val="27733576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5922B98-43D4-4862-94DC-8BF3F0057C57}" type="slidenum">
              <a:rPr lang="en-US" smtClean="0"/>
              <a:t>10</a:t>
            </a:fld>
            <a:endParaRPr lang="en-US"/>
          </a:p>
        </p:txBody>
      </p:sp>
    </p:spTree>
    <p:extLst>
      <p:ext uri="{BB962C8B-B14F-4D97-AF65-F5344CB8AC3E}">
        <p14:creationId xmlns:p14="http://schemas.microsoft.com/office/powerpoint/2010/main" val="27272544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507AD-4E33-ED4A-B754-AA1CC18BD07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0A74EFC-5757-3A4F-88B1-C8AAF84FDE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27B2FB4-C587-7B47-A90B-4D50F41EFF2F}"/>
              </a:ext>
            </a:extLst>
          </p:cNvPr>
          <p:cNvSpPr>
            <a:spLocks noGrp="1"/>
          </p:cNvSpPr>
          <p:nvPr>
            <p:ph type="dt" sz="half" idx="10"/>
          </p:nvPr>
        </p:nvSpPr>
        <p:spPr/>
        <p:txBody>
          <a:bodyPr/>
          <a:lstStyle/>
          <a:p>
            <a:fld id="{987364A8-19E4-0946-B4E0-BDA87BAA055F}" type="datetimeFigureOut">
              <a:rPr lang="en-US" smtClean="0"/>
              <a:t>5/1/2026</a:t>
            </a:fld>
            <a:endParaRPr lang="en-US"/>
          </a:p>
        </p:txBody>
      </p:sp>
      <p:sp>
        <p:nvSpPr>
          <p:cNvPr id="5" name="Footer Placeholder 4">
            <a:extLst>
              <a:ext uri="{FF2B5EF4-FFF2-40B4-BE49-F238E27FC236}">
                <a16:creationId xmlns:a16="http://schemas.microsoft.com/office/drawing/2014/main" id="{275028B8-D184-7741-AE2B-7388A559C9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723F065-BEA9-3949-8929-51F0595E10FF}"/>
              </a:ext>
            </a:extLst>
          </p:cNvPr>
          <p:cNvSpPr>
            <a:spLocks noGrp="1"/>
          </p:cNvSpPr>
          <p:nvPr>
            <p:ph type="sldNum" sz="quarter" idx="12"/>
          </p:nvPr>
        </p:nvSpPr>
        <p:spPr/>
        <p:txBody>
          <a:bodyPr/>
          <a:lstStyle/>
          <a:p>
            <a:fld id="{B9C1498A-7E88-514F-8678-EE48563B197A}" type="slidenum">
              <a:rPr lang="en-US" smtClean="0"/>
              <a:t>‹#›</a:t>
            </a:fld>
            <a:endParaRPr lang="en-US"/>
          </a:p>
        </p:txBody>
      </p:sp>
    </p:spTree>
    <p:extLst>
      <p:ext uri="{BB962C8B-B14F-4D97-AF65-F5344CB8AC3E}">
        <p14:creationId xmlns:p14="http://schemas.microsoft.com/office/powerpoint/2010/main" val="17587883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B1C60-BA1B-D540-96C6-2F6BCC9D48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C39BFF0-D770-8147-8B20-71C4F00A29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715F15-24BE-3744-BAE2-C161690987F0}"/>
              </a:ext>
            </a:extLst>
          </p:cNvPr>
          <p:cNvSpPr>
            <a:spLocks noGrp="1"/>
          </p:cNvSpPr>
          <p:nvPr>
            <p:ph type="dt" sz="half" idx="10"/>
          </p:nvPr>
        </p:nvSpPr>
        <p:spPr/>
        <p:txBody>
          <a:bodyPr/>
          <a:lstStyle/>
          <a:p>
            <a:fld id="{987364A8-19E4-0946-B4E0-BDA87BAA055F}" type="datetimeFigureOut">
              <a:rPr lang="en-US" smtClean="0"/>
              <a:t>5/1/2026</a:t>
            </a:fld>
            <a:endParaRPr lang="en-US"/>
          </a:p>
        </p:txBody>
      </p:sp>
      <p:sp>
        <p:nvSpPr>
          <p:cNvPr id="5" name="Footer Placeholder 4">
            <a:extLst>
              <a:ext uri="{FF2B5EF4-FFF2-40B4-BE49-F238E27FC236}">
                <a16:creationId xmlns:a16="http://schemas.microsoft.com/office/drawing/2014/main" id="{BF10A979-58A1-7243-96FF-B6A6545403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25D8EF-A92E-224C-9D1E-922BA8FDA4B5}"/>
              </a:ext>
            </a:extLst>
          </p:cNvPr>
          <p:cNvSpPr>
            <a:spLocks noGrp="1"/>
          </p:cNvSpPr>
          <p:nvPr>
            <p:ph type="sldNum" sz="quarter" idx="12"/>
          </p:nvPr>
        </p:nvSpPr>
        <p:spPr/>
        <p:txBody>
          <a:bodyPr/>
          <a:lstStyle/>
          <a:p>
            <a:fld id="{B9C1498A-7E88-514F-8678-EE48563B197A}" type="slidenum">
              <a:rPr lang="en-US" smtClean="0"/>
              <a:t>‹#›</a:t>
            </a:fld>
            <a:endParaRPr lang="en-US"/>
          </a:p>
        </p:txBody>
      </p:sp>
    </p:spTree>
    <p:extLst>
      <p:ext uri="{BB962C8B-B14F-4D97-AF65-F5344CB8AC3E}">
        <p14:creationId xmlns:p14="http://schemas.microsoft.com/office/powerpoint/2010/main" val="2381647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7CBA4-727E-8F4A-AA9B-88B885A64F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8139606-6CB2-484B-8153-E388089515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74CB274-59B9-7146-A0F8-76D7A17EC39B}"/>
              </a:ext>
            </a:extLst>
          </p:cNvPr>
          <p:cNvSpPr>
            <a:spLocks noGrp="1"/>
          </p:cNvSpPr>
          <p:nvPr>
            <p:ph type="dt" sz="half" idx="10"/>
          </p:nvPr>
        </p:nvSpPr>
        <p:spPr/>
        <p:txBody>
          <a:bodyPr/>
          <a:lstStyle/>
          <a:p>
            <a:fld id="{987364A8-19E4-0946-B4E0-BDA87BAA055F}" type="datetimeFigureOut">
              <a:rPr lang="en-US" smtClean="0"/>
              <a:t>5/1/2026</a:t>
            </a:fld>
            <a:endParaRPr lang="en-US"/>
          </a:p>
        </p:txBody>
      </p:sp>
      <p:sp>
        <p:nvSpPr>
          <p:cNvPr id="5" name="Footer Placeholder 4">
            <a:extLst>
              <a:ext uri="{FF2B5EF4-FFF2-40B4-BE49-F238E27FC236}">
                <a16:creationId xmlns:a16="http://schemas.microsoft.com/office/drawing/2014/main" id="{CAED3307-C3B2-F041-8A06-2CA147D1F3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FF40EC-C901-6E4E-BC98-690BDF573B10}"/>
              </a:ext>
            </a:extLst>
          </p:cNvPr>
          <p:cNvSpPr>
            <a:spLocks noGrp="1"/>
          </p:cNvSpPr>
          <p:nvPr>
            <p:ph type="sldNum" sz="quarter" idx="12"/>
          </p:nvPr>
        </p:nvSpPr>
        <p:spPr/>
        <p:txBody>
          <a:bodyPr/>
          <a:lstStyle/>
          <a:p>
            <a:fld id="{B9C1498A-7E88-514F-8678-EE48563B197A}" type="slidenum">
              <a:rPr lang="en-US" smtClean="0"/>
              <a:t>‹#›</a:t>
            </a:fld>
            <a:endParaRPr lang="en-US"/>
          </a:p>
        </p:txBody>
      </p:sp>
    </p:spTree>
    <p:extLst>
      <p:ext uri="{BB962C8B-B14F-4D97-AF65-F5344CB8AC3E}">
        <p14:creationId xmlns:p14="http://schemas.microsoft.com/office/powerpoint/2010/main" val="5638785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08F74-244E-264B-8AEC-0F236DD4EEF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9EDAD7-7E6E-2942-8AF7-C12E93963BF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3317B70-B446-8F42-81DA-C3737B65309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A6F26C3-666F-754E-B953-681147167E70}"/>
              </a:ext>
            </a:extLst>
          </p:cNvPr>
          <p:cNvSpPr>
            <a:spLocks noGrp="1"/>
          </p:cNvSpPr>
          <p:nvPr>
            <p:ph type="dt" sz="half" idx="10"/>
          </p:nvPr>
        </p:nvSpPr>
        <p:spPr/>
        <p:txBody>
          <a:bodyPr/>
          <a:lstStyle/>
          <a:p>
            <a:fld id="{987364A8-19E4-0946-B4E0-BDA87BAA055F}" type="datetimeFigureOut">
              <a:rPr lang="en-US" smtClean="0"/>
              <a:t>5/1/2026</a:t>
            </a:fld>
            <a:endParaRPr lang="en-US"/>
          </a:p>
        </p:txBody>
      </p:sp>
      <p:sp>
        <p:nvSpPr>
          <p:cNvPr id="6" name="Footer Placeholder 5">
            <a:extLst>
              <a:ext uri="{FF2B5EF4-FFF2-40B4-BE49-F238E27FC236}">
                <a16:creationId xmlns:a16="http://schemas.microsoft.com/office/drawing/2014/main" id="{319F4C64-F85D-864C-AEB6-4236AB0484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7C3DB6F-3466-A34B-8294-BA75847E6362}"/>
              </a:ext>
            </a:extLst>
          </p:cNvPr>
          <p:cNvSpPr>
            <a:spLocks noGrp="1"/>
          </p:cNvSpPr>
          <p:nvPr>
            <p:ph type="sldNum" sz="quarter" idx="12"/>
          </p:nvPr>
        </p:nvSpPr>
        <p:spPr/>
        <p:txBody>
          <a:bodyPr/>
          <a:lstStyle/>
          <a:p>
            <a:fld id="{B9C1498A-7E88-514F-8678-EE48563B197A}" type="slidenum">
              <a:rPr lang="en-US" smtClean="0"/>
              <a:t>‹#›</a:t>
            </a:fld>
            <a:endParaRPr lang="en-US"/>
          </a:p>
        </p:txBody>
      </p:sp>
    </p:spTree>
    <p:extLst>
      <p:ext uri="{BB962C8B-B14F-4D97-AF65-F5344CB8AC3E}">
        <p14:creationId xmlns:p14="http://schemas.microsoft.com/office/powerpoint/2010/main" val="27023863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69F5D-D002-3543-BCB9-1D114C554D4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DD2544B-7747-764F-A6A7-D1EE6EFAB40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6F84456-E240-3646-9138-FE74BC97899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1917AB6-EDCA-B14C-A97F-437F0005F75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13047E-86FA-DF40-9556-683B50A061A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680E37-F4B4-9344-ACDA-2C95691170A2}"/>
              </a:ext>
            </a:extLst>
          </p:cNvPr>
          <p:cNvSpPr>
            <a:spLocks noGrp="1"/>
          </p:cNvSpPr>
          <p:nvPr>
            <p:ph type="dt" sz="half" idx="10"/>
          </p:nvPr>
        </p:nvSpPr>
        <p:spPr/>
        <p:txBody>
          <a:bodyPr/>
          <a:lstStyle/>
          <a:p>
            <a:fld id="{987364A8-19E4-0946-B4E0-BDA87BAA055F}" type="datetimeFigureOut">
              <a:rPr lang="en-US" smtClean="0"/>
              <a:t>5/1/2026</a:t>
            </a:fld>
            <a:endParaRPr lang="en-US"/>
          </a:p>
        </p:txBody>
      </p:sp>
      <p:sp>
        <p:nvSpPr>
          <p:cNvPr id="8" name="Footer Placeholder 7">
            <a:extLst>
              <a:ext uri="{FF2B5EF4-FFF2-40B4-BE49-F238E27FC236}">
                <a16:creationId xmlns:a16="http://schemas.microsoft.com/office/drawing/2014/main" id="{A3E3ECEB-4F8E-7344-B5CF-CBAFACC64F7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EE97C2E-F7B7-8543-9387-80236F5E9D59}"/>
              </a:ext>
            </a:extLst>
          </p:cNvPr>
          <p:cNvSpPr>
            <a:spLocks noGrp="1"/>
          </p:cNvSpPr>
          <p:nvPr>
            <p:ph type="sldNum" sz="quarter" idx="12"/>
          </p:nvPr>
        </p:nvSpPr>
        <p:spPr/>
        <p:txBody>
          <a:bodyPr/>
          <a:lstStyle/>
          <a:p>
            <a:fld id="{B9C1498A-7E88-514F-8678-EE48563B197A}" type="slidenum">
              <a:rPr lang="en-US" smtClean="0"/>
              <a:t>‹#›</a:t>
            </a:fld>
            <a:endParaRPr lang="en-US"/>
          </a:p>
        </p:txBody>
      </p:sp>
    </p:spTree>
    <p:extLst>
      <p:ext uri="{BB962C8B-B14F-4D97-AF65-F5344CB8AC3E}">
        <p14:creationId xmlns:p14="http://schemas.microsoft.com/office/powerpoint/2010/main" val="41155271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7F178-5140-054D-97A1-A0F845F90F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63668DF-4BC3-1C47-BFC8-9AB14D25B969}"/>
              </a:ext>
            </a:extLst>
          </p:cNvPr>
          <p:cNvSpPr>
            <a:spLocks noGrp="1"/>
          </p:cNvSpPr>
          <p:nvPr>
            <p:ph type="dt" sz="half" idx="10"/>
          </p:nvPr>
        </p:nvSpPr>
        <p:spPr/>
        <p:txBody>
          <a:bodyPr/>
          <a:lstStyle/>
          <a:p>
            <a:fld id="{987364A8-19E4-0946-B4E0-BDA87BAA055F}" type="datetimeFigureOut">
              <a:rPr lang="en-US" smtClean="0"/>
              <a:t>5/1/2026</a:t>
            </a:fld>
            <a:endParaRPr lang="en-US"/>
          </a:p>
        </p:txBody>
      </p:sp>
      <p:sp>
        <p:nvSpPr>
          <p:cNvPr id="4" name="Footer Placeholder 3">
            <a:extLst>
              <a:ext uri="{FF2B5EF4-FFF2-40B4-BE49-F238E27FC236}">
                <a16:creationId xmlns:a16="http://schemas.microsoft.com/office/drawing/2014/main" id="{9E2D3769-6E41-814B-B27D-A1EAD2864DE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71B91E2-DFEC-4B4A-998E-F7A684D36D84}"/>
              </a:ext>
            </a:extLst>
          </p:cNvPr>
          <p:cNvSpPr>
            <a:spLocks noGrp="1"/>
          </p:cNvSpPr>
          <p:nvPr>
            <p:ph type="sldNum" sz="quarter" idx="12"/>
          </p:nvPr>
        </p:nvSpPr>
        <p:spPr/>
        <p:txBody>
          <a:bodyPr/>
          <a:lstStyle/>
          <a:p>
            <a:fld id="{B9C1498A-7E88-514F-8678-EE48563B197A}" type="slidenum">
              <a:rPr lang="en-US" smtClean="0"/>
              <a:t>‹#›</a:t>
            </a:fld>
            <a:endParaRPr lang="en-US"/>
          </a:p>
        </p:txBody>
      </p:sp>
    </p:spTree>
    <p:extLst>
      <p:ext uri="{BB962C8B-B14F-4D97-AF65-F5344CB8AC3E}">
        <p14:creationId xmlns:p14="http://schemas.microsoft.com/office/powerpoint/2010/main" val="887358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A69305D-A56C-3747-913E-40FDF53DE62E}"/>
              </a:ext>
            </a:extLst>
          </p:cNvPr>
          <p:cNvSpPr>
            <a:spLocks noGrp="1"/>
          </p:cNvSpPr>
          <p:nvPr>
            <p:ph type="dt" sz="half" idx="10"/>
          </p:nvPr>
        </p:nvSpPr>
        <p:spPr/>
        <p:txBody>
          <a:bodyPr/>
          <a:lstStyle/>
          <a:p>
            <a:fld id="{987364A8-19E4-0946-B4E0-BDA87BAA055F}" type="datetimeFigureOut">
              <a:rPr lang="en-US" smtClean="0"/>
              <a:t>5/1/2026</a:t>
            </a:fld>
            <a:endParaRPr lang="en-US"/>
          </a:p>
        </p:txBody>
      </p:sp>
      <p:sp>
        <p:nvSpPr>
          <p:cNvPr id="3" name="Footer Placeholder 2">
            <a:extLst>
              <a:ext uri="{FF2B5EF4-FFF2-40B4-BE49-F238E27FC236}">
                <a16:creationId xmlns:a16="http://schemas.microsoft.com/office/drawing/2014/main" id="{F44218FB-E345-254A-B737-32737AA78EC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1CBC08-0F13-534B-BC64-2DEA903425B6}"/>
              </a:ext>
            </a:extLst>
          </p:cNvPr>
          <p:cNvSpPr>
            <a:spLocks noGrp="1"/>
          </p:cNvSpPr>
          <p:nvPr>
            <p:ph type="sldNum" sz="quarter" idx="12"/>
          </p:nvPr>
        </p:nvSpPr>
        <p:spPr/>
        <p:txBody>
          <a:bodyPr/>
          <a:lstStyle/>
          <a:p>
            <a:fld id="{B9C1498A-7E88-514F-8678-EE48563B197A}" type="slidenum">
              <a:rPr lang="en-US" smtClean="0"/>
              <a:t>‹#›</a:t>
            </a:fld>
            <a:endParaRPr lang="en-US"/>
          </a:p>
        </p:txBody>
      </p:sp>
    </p:spTree>
    <p:extLst>
      <p:ext uri="{BB962C8B-B14F-4D97-AF65-F5344CB8AC3E}">
        <p14:creationId xmlns:p14="http://schemas.microsoft.com/office/powerpoint/2010/main" val="22794353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E1530-DB64-F244-B171-9A54434E23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8614812-7F6C-6246-8D09-BCFCD8FDE97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824FC99-A964-5541-80B3-2A6AF3568F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8B82E37-63A9-4F45-A8F2-700F10977056}"/>
              </a:ext>
            </a:extLst>
          </p:cNvPr>
          <p:cNvSpPr>
            <a:spLocks noGrp="1"/>
          </p:cNvSpPr>
          <p:nvPr>
            <p:ph type="dt" sz="half" idx="10"/>
          </p:nvPr>
        </p:nvSpPr>
        <p:spPr/>
        <p:txBody>
          <a:bodyPr/>
          <a:lstStyle/>
          <a:p>
            <a:fld id="{987364A8-19E4-0946-B4E0-BDA87BAA055F}" type="datetimeFigureOut">
              <a:rPr lang="en-US" smtClean="0"/>
              <a:t>5/1/2026</a:t>
            </a:fld>
            <a:endParaRPr lang="en-US"/>
          </a:p>
        </p:txBody>
      </p:sp>
      <p:sp>
        <p:nvSpPr>
          <p:cNvPr id="6" name="Footer Placeholder 5">
            <a:extLst>
              <a:ext uri="{FF2B5EF4-FFF2-40B4-BE49-F238E27FC236}">
                <a16:creationId xmlns:a16="http://schemas.microsoft.com/office/drawing/2014/main" id="{07312552-F43D-DA44-8CD6-2400FB39138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5BB37E0-4520-2548-A8A3-3D0DA920AC45}"/>
              </a:ext>
            </a:extLst>
          </p:cNvPr>
          <p:cNvSpPr>
            <a:spLocks noGrp="1"/>
          </p:cNvSpPr>
          <p:nvPr>
            <p:ph type="sldNum" sz="quarter" idx="12"/>
          </p:nvPr>
        </p:nvSpPr>
        <p:spPr/>
        <p:txBody>
          <a:bodyPr/>
          <a:lstStyle/>
          <a:p>
            <a:fld id="{B9C1498A-7E88-514F-8678-EE48563B197A}" type="slidenum">
              <a:rPr lang="en-US" smtClean="0"/>
              <a:t>‹#›</a:t>
            </a:fld>
            <a:endParaRPr lang="en-US"/>
          </a:p>
        </p:txBody>
      </p:sp>
    </p:spTree>
    <p:extLst>
      <p:ext uri="{BB962C8B-B14F-4D97-AF65-F5344CB8AC3E}">
        <p14:creationId xmlns:p14="http://schemas.microsoft.com/office/powerpoint/2010/main" val="41030156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1B771-D602-644B-A879-94263B64A7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1653302-2AF0-4C45-AB0D-AF5F3E1B341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802901E-85D9-8044-86E0-F16E5710ED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663DF3-8DB8-9A45-95DA-9EAB6B5449B8}"/>
              </a:ext>
            </a:extLst>
          </p:cNvPr>
          <p:cNvSpPr>
            <a:spLocks noGrp="1"/>
          </p:cNvSpPr>
          <p:nvPr>
            <p:ph type="dt" sz="half" idx="10"/>
          </p:nvPr>
        </p:nvSpPr>
        <p:spPr/>
        <p:txBody>
          <a:bodyPr/>
          <a:lstStyle/>
          <a:p>
            <a:fld id="{987364A8-19E4-0946-B4E0-BDA87BAA055F}" type="datetimeFigureOut">
              <a:rPr lang="en-US" smtClean="0"/>
              <a:t>5/1/2026</a:t>
            </a:fld>
            <a:endParaRPr lang="en-US"/>
          </a:p>
        </p:txBody>
      </p:sp>
      <p:sp>
        <p:nvSpPr>
          <p:cNvPr id="6" name="Footer Placeholder 5">
            <a:extLst>
              <a:ext uri="{FF2B5EF4-FFF2-40B4-BE49-F238E27FC236}">
                <a16:creationId xmlns:a16="http://schemas.microsoft.com/office/drawing/2014/main" id="{6CCC105A-3AE1-6F4B-8A60-4497FDDD8F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B64570D-1425-CB4B-92CC-651BDC4D7D3B}"/>
              </a:ext>
            </a:extLst>
          </p:cNvPr>
          <p:cNvSpPr>
            <a:spLocks noGrp="1"/>
          </p:cNvSpPr>
          <p:nvPr>
            <p:ph type="sldNum" sz="quarter" idx="12"/>
          </p:nvPr>
        </p:nvSpPr>
        <p:spPr/>
        <p:txBody>
          <a:bodyPr/>
          <a:lstStyle/>
          <a:p>
            <a:fld id="{B9C1498A-7E88-514F-8678-EE48563B197A}" type="slidenum">
              <a:rPr lang="en-US" smtClean="0"/>
              <a:t>‹#›</a:t>
            </a:fld>
            <a:endParaRPr lang="en-US"/>
          </a:p>
        </p:txBody>
      </p:sp>
    </p:spTree>
    <p:extLst>
      <p:ext uri="{BB962C8B-B14F-4D97-AF65-F5344CB8AC3E}">
        <p14:creationId xmlns:p14="http://schemas.microsoft.com/office/powerpoint/2010/main" val="2558942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6B4AA-96E7-144C-953D-A6FE0B4A53E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155AD00-8990-2F49-BC12-783E8BC7B09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A32ED6C-5009-3F45-B0F5-05AD06D5CF74}"/>
              </a:ext>
            </a:extLst>
          </p:cNvPr>
          <p:cNvSpPr>
            <a:spLocks noGrp="1"/>
          </p:cNvSpPr>
          <p:nvPr>
            <p:ph type="dt" sz="half" idx="10"/>
          </p:nvPr>
        </p:nvSpPr>
        <p:spPr/>
        <p:txBody>
          <a:bodyPr/>
          <a:lstStyle/>
          <a:p>
            <a:fld id="{987364A8-19E4-0946-B4E0-BDA87BAA055F}" type="datetimeFigureOut">
              <a:rPr lang="en-US" smtClean="0"/>
              <a:t>5/1/2026</a:t>
            </a:fld>
            <a:endParaRPr lang="en-US"/>
          </a:p>
        </p:txBody>
      </p:sp>
      <p:sp>
        <p:nvSpPr>
          <p:cNvPr id="5" name="Footer Placeholder 4">
            <a:extLst>
              <a:ext uri="{FF2B5EF4-FFF2-40B4-BE49-F238E27FC236}">
                <a16:creationId xmlns:a16="http://schemas.microsoft.com/office/drawing/2014/main" id="{E983E34A-C8AD-9C49-A355-D5E18D1540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7D2975-1AE6-8B4C-BCCB-8ACCF9C79D41}"/>
              </a:ext>
            </a:extLst>
          </p:cNvPr>
          <p:cNvSpPr>
            <a:spLocks noGrp="1"/>
          </p:cNvSpPr>
          <p:nvPr>
            <p:ph type="sldNum" sz="quarter" idx="12"/>
          </p:nvPr>
        </p:nvSpPr>
        <p:spPr/>
        <p:txBody>
          <a:bodyPr/>
          <a:lstStyle/>
          <a:p>
            <a:fld id="{B9C1498A-7E88-514F-8678-EE48563B197A}" type="slidenum">
              <a:rPr lang="en-US" smtClean="0"/>
              <a:t>‹#›</a:t>
            </a:fld>
            <a:endParaRPr lang="en-US"/>
          </a:p>
        </p:txBody>
      </p:sp>
    </p:spTree>
    <p:extLst>
      <p:ext uri="{BB962C8B-B14F-4D97-AF65-F5344CB8AC3E}">
        <p14:creationId xmlns:p14="http://schemas.microsoft.com/office/powerpoint/2010/main" val="12239836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A7EB006-C777-0A4D-A640-E31C564223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19D8478-EAD8-EF4F-96D8-46085E5A4F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049DF45-4962-9449-9BF0-AA00C85563F8}"/>
              </a:ext>
            </a:extLst>
          </p:cNvPr>
          <p:cNvSpPr>
            <a:spLocks noGrp="1"/>
          </p:cNvSpPr>
          <p:nvPr>
            <p:ph type="dt" sz="half" idx="10"/>
          </p:nvPr>
        </p:nvSpPr>
        <p:spPr/>
        <p:txBody>
          <a:bodyPr/>
          <a:lstStyle/>
          <a:p>
            <a:fld id="{987364A8-19E4-0946-B4E0-BDA87BAA055F}" type="datetimeFigureOut">
              <a:rPr lang="en-US" smtClean="0"/>
              <a:t>5/1/2026</a:t>
            </a:fld>
            <a:endParaRPr lang="en-US"/>
          </a:p>
        </p:txBody>
      </p:sp>
      <p:sp>
        <p:nvSpPr>
          <p:cNvPr id="5" name="Footer Placeholder 4">
            <a:extLst>
              <a:ext uri="{FF2B5EF4-FFF2-40B4-BE49-F238E27FC236}">
                <a16:creationId xmlns:a16="http://schemas.microsoft.com/office/drawing/2014/main" id="{BDD22133-297E-9940-83A8-4C7AF8F74C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38821A-4739-DC43-9E5C-0A1FE7DEC47E}"/>
              </a:ext>
            </a:extLst>
          </p:cNvPr>
          <p:cNvSpPr>
            <a:spLocks noGrp="1"/>
          </p:cNvSpPr>
          <p:nvPr>
            <p:ph type="sldNum" sz="quarter" idx="12"/>
          </p:nvPr>
        </p:nvSpPr>
        <p:spPr/>
        <p:txBody>
          <a:bodyPr/>
          <a:lstStyle/>
          <a:p>
            <a:fld id="{B9C1498A-7E88-514F-8678-EE48563B197A}" type="slidenum">
              <a:rPr lang="en-US" smtClean="0"/>
              <a:t>‹#›</a:t>
            </a:fld>
            <a:endParaRPr lang="en-US"/>
          </a:p>
        </p:txBody>
      </p:sp>
    </p:spTree>
    <p:extLst>
      <p:ext uri="{BB962C8B-B14F-4D97-AF65-F5344CB8AC3E}">
        <p14:creationId xmlns:p14="http://schemas.microsoft.com/office/powerpoint/2010/main" val="2810665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389C9E5-306C-E044-83EF-99B07926A4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FA5E5B9-9EC0-2D44-9088-F6CD62B3EB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818E785-BC34-AE4B-BB31-529147D9EE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7364A8-19E4-0946-B4E0-BDA87BAA055F}" type="datetimeFigureOut">
              <a:rPr lang="en-US" smtClean="0"/>
              <a:t>5/1/2026</a:t>
            </a:fld>
            <a:endParaRPr lang="en-US"/>
          </a:p>
        </p:txBody>
      </p:sp>
      <p:sp>
        <p:nvSpPr>
          <p:cNvPr id="5" name="Footer Placeholder 4">
            <a:extLst>
              <a:ext uri="{FF2B5EF4-FFF2-40B4-BE49-F238E27FC236}">
                <a16:creationId xmlns:a16="http://schemas.microsoft.com/office/drawing/2014/main" id="{0A245959-0C00-F840-8479-5C12A2592A4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9543340-3127-E74D-B3AF-58FDC822C59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C1498A-7E88-514F-8678-EE48563B197A}" type="slidenum">
              <a:rPr lang="en-US" smtClean="0"/>
              <a:t>‹#›</a:t>
            </a:fld>
            <a:endParaRPr lang="en-US"/>
          </a:p>
        </p:txBody>
      </p:sp>
    </p:spTree>
    <p:extLst>
      <p:ext uri="{BB962C8B-B14F-4D97-AF65-F5344CB8AC3E}">
        <p14:creationId xmlns:p14="http://schemas.microsoft.com/office/powerpoint/2010/main" val="32172775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chart" Target="../charts/char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chart" Target="../charts/chart3.xml"/><Relationship Id="rId4" Type="http://schemas.openxmlformats.org/officeDocument/2006/relationships/chart" Target="../charts/chart2.xml"/></Relationships>
</file>

<file path=ppt/slides/_rels/slide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table, sitting, chair, wooden&#10;&#10;Description automatically generated">
            <a:extLst>
              <a:ext uri="{FF2B5EF4-FFF2-40B4-BE49-F238E27FC236}">
                <a16:creationId xmlns:a16="http://schemas.microsoft.com/office/drawing/2014/main" id="{F6749EF7-F5D1-3349-968A-2C4176334587}"/>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96EE9E7-4611-494E-A38A-DA59A6737E59}"/>
              </a:ext>
            </a:extLst>
          </p:cNvPr>
          <p:cNvSpPr>
            <a:spLocks noGrp="1"/>
          </p:cNvSpPr>
          <p:nvPr>
            <p:ph type="ctrTitle"/>
          </p:nvPr>
        </p:nvSpPr>
        <p:spPr>
          <a:xfrm>
            <a:off x="408055" y="2792801"/>
            <a:ext cx="6184392" cy="879475"/>
          </a:xfrm>
        </p:spPr>
        <p:txBody>
          <a:bodyPr>
            <a:normAutofit fontScale="90000"/>
          </a:bodyPr>
          <a:lstStyle/>
          <a:p>
            <a:r>
              <a:rPr lang="en-US" b="1" dirty="0">
                <a:solidFill>
                  <a:schemeClr val="bg1"/>
                </a:solidFill>
              </a:rPr>
              <a:t>St. Charles Parish</a:t>
            </a:r>
          </a:p>
        </p:txBody>
      </p:sp>
      <p:sp>
        <p:nvSpPr>
          <p:cNvPr id="3" name="Subtitle 2">
            <a:extLst>
              <a:ext uri="{FF2B5EF4-FFF2-40B4-BE49-F238E27FC236}">
                <a16:creationId xmlns:a16="http://schemas.microsoft.com/office/drawing/2014/main" id="{AC39A8A0-9B90-C640-B10B-F9B5A7692826}"/>
              </a:ext>
            </a:extLst>
          </p:cNvPr>
          <p:cNvSpPr>
            <a:spLocks noGrp="1"/>
          </p:cNvSpPr>
          <p:nvPr>
            <p:ph type="subTitle" idx="1"/>
          </p:nvPr>
        </p:nvSpPr>
        <p:spPr>
          <a:xfrm>
            <a:off x="792103" y="3960420"/>
            <a:ext cx="5416296" cy="2822938"/>
          </a:xfrm>
        </p:spPr>
        <p:txBody>
          <a:bodyPr>
            <a:normAutofit/>
          </a:bodyPr>
          <a:lstStyle/>
          <a:p>
            <a:pPr>
              <a:spcBef>
                <a:spcPts val="0"/>
              </a:spcBef>
            </a:pPr>
            <a:r>
              <a:rPr lang="en-US" sz="3200" b="1" dirty="0">
                <a:solidFill>
                  <a:schemeClr val="bg1"/>
                </a:solidFill>
              </a:rPr>
              <a:t>Personnel Presentation </a:t>
            </a:r>
          </a:p>
          <a:p>
            <a:pPr>
              <a:spcBef>
                <a:spcPts val="0"/>
              </a:spcBef>
            </a:pPr>
            <a:r>
              <a:rPr lang="en-US" sz="3200" b="1" dirty="0">
                <a:solidFill>
                  <a:schemeClr val="bg1"/>
                </a:solidFill>
              </a:rPr>
              <a:t>to the Council</a:t>
            </a:r>
          </a:p>
          <a:p>
            <a:pPr>
              <a:spcBef>
                <a:spcPts val="0"/>
              </a:spcBef>
            </a:pPr>
            <a:endParaRPr lang="en-US" dirty="0">
              <a:solidFill>
                <a:schemeClr val="bg1"/>
              </a:solidFill>
            </a:endParaRPr>
          </a:p>
          <a:p>
            <a:pPr>
              <a:spcBef>
                <a:spcPts val="0"/>
              </a:spcBef>
            </a:pPr>
            <a:r>
              <a:rPr lang="en-US" sz="2800" dirty="0">
                <a:solidFill>
                  <a:schemeClr val="bg1"/>
                </a:solidFill>
              </a:rPr>
              <a:t>May 4, 2026</a:t>
            </a:r>
          </a:p>
          <a:p>
            <a:pPr>
              <a:spcBef>
                <a:spcPts val="0"/>
              </a:spcBef>
            </a:pPr>
            <a:endParaRPr lang="en-US" dirty="0">
              <a:solidFill>
                <a:schemeClr val="bg1"/>
              </a:solidFill>
            </a:endParaRPr>
          </a:p>
          <a:p>
            <a:pPr>
              <a:spcBef>
                <a:spcPts val="0"/>
              </a:spcBef>
            </a:pPr>
            <a:r>
              <a:rPr lang="en-US" dirty="0">
                <a:solidFill>
                  <a:schemeClr val="bg1"/>
                </a:solidFill>
              </a:rPr>
              <a:t>Dayna Parker, Personnel Officer</a:t>
            </a:r>
          </a:p>
        </p:txBody>
      </p:sp>
      <p:cxnSp>
        <p:nvCxnSpPr>
          <p:cNvPr id="5" name="Straight Connector 4">
            <a:extLst>
              <a:ext uri="{FF2B5EF4-FFF2-40B4-BE49-F238E27FC236}">
                <a16:creationId xmlns:a16="http://schemas.microsoft.com/office/drawing/2014/main" id="{055639D9-E475-407F-8D83-18AAC982FC7B}"/>
              </a:ext>
            </a:extLst>
          </p:cNvPr>
          <p:cNvCxnSpPr>
            <a:cxnSpLocks/>
          </p:cNvCxnSpPr>
          <p:nvPr/>
        </p:nvCxnSpPr>
        <p:spPr>
          <a:xfrm>
            <a:off x="1359724" y="3773906"/>
            <a:ext cx="4281054" cy="0"/>
          </a:xfrm>
          <a:prstGeom prst="line">
            <a:avLst/>
          </a:prstGeom>
          <a:ln>
            <a:solidFill>
              <a:srgbClr val="00966C"/>
            </a:solidFill>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0734421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able&#10;&#10;Description automatically generated">
            <a:extLst>
              <a:ext uri="{FF2B5EF4-FFF2-40B4-BE49-F238E27FC236}">
                <a16:creationId xmlns:a16="http://schemas.microsoft.com/office/drawing/2014/main" id="{8B528F96-4FBC-D14D-9DBF-E8D5847816EC}"/>
              </a:ext>
            </a:extLst>
          </p:cNvPr>
          <p:cNvPicPr>
            <a:picLocks noGrp="1" noChangeAspect="1"/>
          </p:cNvPicPr>
          <p:nvPr>
            <p:ph idx="1"/>
          </p:nvPr>
        </p:nvPicPr>
        <p:blipFill>
          <a:blip r:embed="rId2"/>
          <a:stretch>
            <a:fillRect/>
          </a:stretch>
        </p:blipFill>
        <p:spPr>
          <a:xfrm>
            <a:off x="0" y="0"/>
            <a:ext cx="12192000" cy="6858000"/>
          </a:xfrm>
        </p:spPr>
      </p:pic>
      <p:sp>
        <p:nvSpPr>
          <p:cNvPr id="2" name="Title 1">
            <a:extLst>
              <a:ext uri="{FF2B5EF4-FFF2-40B4-BE49-F238E27FC236}">
                <a16:creationId xmlns:a16="http://schemas.microsoft.com/office/drawing/2014/main" id="{5FD713B7-12FE-E44A-B032-E724AB0431FB}"/>
              </a:ext>
            </a:extLst>
          </p:cNvPr>
          <p:cNvSpPr>
            <a:spLocks noGrp="1"/>
          </p:cNvSpPr>
          <p:nvPr>
            <p:ph type="title"/>
          </p:nvPr>
        </p:nvSpPr>
        <p:spPr>
          <a:xfrm>
            <a:off x="838200" y="0"/>
            <a:ext cx="10515600" cy="1325563"/>
          </a:xfrm>
        </p:spPr>
        <p:txBody>
          <a:bodyPr/>
          <a:lstStyle/>
          <a:p>
            <a:r>
              <a:rPr lang="en-US" sz="4400" dirty="0"/>
              <a:t>Personnel Staff Primary Functions</a:t>
            </a:r>
            <a:endParaRPr lang="en-US" b="1" dirty="0"/>
          </a:p>
        </p:txBody>
      </p:sp>
      <p:cxnSp>
        <p:nvCxnSpPr>
          <p:cNvPr id="6" name="Straight Connector 5">
            <a:extLst>
              <a:ext uri="{FF2B5EF4-FFF2-40B4-BE49-F238E27FC236}">
                <a16:creationId xmlns:a16="http://schemas.microsoft.com/office/drawing/2014/main" id="{6FEAD236-CA9D-4744-B0D5-CA5D71E977A1}"/>
              </a:ext>
            </a:extLst>
          </p:cNvPr>
          <p:cNvCxnSpPr>
            <a:cxnSpLocks/>
          </p:cNvCxnSpPr>
          <p:nvPr/>
        </p:nvCxnSpPr>
        <p:spPr>
          <a:xfrm>
            <a:off x="736270" y="997698"/>
            <a:ext cx="8164286" cy="0"/>
          </a:xfrm>
          <a:prstGeom prst="line">
            <a:avLst/>
          </a:prstGeom>
          <a:ln>
            <a:solidFill>
              <a:srgbClr val="00966C"/>
            </a:solidFill>
          </a:ln>
        </p:spPr>
        <p:style>
          <a:lnRef idx="3">
            <a:schemeClr val="dk1"/>
          </a:lnRef>
          <a:fillRef idx="0">
            <a:schemeClr val="dk1"/>
          </a:fillRef>
          <a:effectRef idx="2">
            <a:schemeClr val="dk1"/>
          </a:effectRef>
          <a:fontRef idx="minor">
            <a:schemeClr val="tx1"/>
          </a:fontRef>
        </p:style>
      </p:cxnSp>
      <p:sp>
        <p:nvSpPr>
          <p:cNvPr id="7" name="Content Placeholder 1">
            <a:extLst>
              <a:ext uri="{FF2B5EF4-FFF2-40B4-BE49-F238E27FC236}">
                <a16:creationId xmlns:a16="http://schemas.microsoft.com/office/drawing/2014/main" id="{D050A790-0362-41CE-8C3A-8B358EA4C52F}"/>
              </a:ext>
            </a:extLst>
          </p:cNvPr>
          <p:cNvSpPr txBox="1">
            <a:spLocks/>
          </p:cNvSpPr>
          <p:nvPr/>
        </p:nvSpPr>
        <p:spPr>
          <a:xfrm>
            <a:off x="609600" y="1099708"/>
            <a:ext cx="10972800" cy="5013960"/>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effectLst>
                  <a:outerShdw blurRad="38100" dist="38100" dir="2700000" algn="tl">
                    <a:srgbClr val="000000">
                      <a:alpha val="43137"/>
                    </a:srgbClr>
                  </a:outerShdw>
                </a:effectLst>
                <a:latin typeface="+mj-lt"/>
              </a:rPr>
              <a:t>Dayna Parker, Personnel Officer</a:t>
            </a:r>
          </a:p>
          <a:p>
            <a:pPr lvl="1">
              <a:buFont typeface="Wingdings" panose="05000000000000000000" pitchFamily="2" charset="2"/>
              <a:buChar char="§"/>
            </a:pPr>
            <a:r>
              <a:rPr lang="en-US" sz="2200" i="1" dirty="0">
                <a:latin typeface="+mj-lt"/>
              </a:rPr>
              <a:t>Civil Service System Interpretation and Administration</a:t>
            </a:r>
          </a:p>
          <a:p>
            <a:pPr lvl="1">
              <a:buFont typeface="Wingdings" panose="05000000000000000000" pitchFamily="2" charset="2"/>
              <a:buChar char="§"/>
            </a:pPr>
            <a:r>
              <a:rPr lang="en-US" sz="2200" i="1" dirty="0">
                <a:latin typeface="+mj-lt"/>
              </a:rPr>
              <a:t>Advisor to Parish Departments/Administration/Employees on Personnel Related Topics</a:t>
            </a:r>
          </a:p>
          <a:p>
            <a:pPr lvl="1">
              <a:buFont typeface="Wingdings" panose="05000000000000000000" pitchFamily="2" charset="2"/>
              <a:buChar char="§"/>
            </a:pPr>
            <a:r>
              <a:rPr lang="en-US" sz="2200" i="1" dirty="0">
                <a:latin typeface="+mj-lt"/>
              </a:rPr>
              <a:t>Local, State and Federal Law Compliance in Relation to Personnel</a:t>
            </a:r>
          </a:p>
          <a:p>
            <a:pPr lvl="1">
              <a:buFont typeface="Wingdings" panose="05000000000000000000" pitchFamily="2" charset="2"/>
              <a:buChar char="§"/>
            </a:pPr>
            <a:r>
              <a:rPr lang="en-US" sz="2200" i="1" dirty="0">
                <a:latin typeface="+mj-lt"/>
              </a:rPr>
              <a:t>Employee Relations/Grievance Process</a:t>
            </a:r>
          </a:p>
          <a:p>
            <a:pPr lvl="1">
              <a:buFont typeface="Wingdings" panose="05000000000000000000" pitchFamily="2" charset="2"/>
              <a:buChar char="§"/>
            </a:pPr>
            <a:r>
              <a:rPr lang="en-US" sz="2200" i="1" dirty="0">
                <a:latin typeface="+mj-lt"/>
              </a:rPr>
              <a:t>Employee Training and Wellness Program Administration</a:t>
            </a:r>
          </a:p>
          <a:p>
            <a:pPr lvl="1">
              <a:buFont typeface="Wingdings" panose="05000000000000000000" pitchFamily="2" charset="2"/>
              <a:buChar char="§"/>
            </a:pPr>
            <a:endParaRPr lang="en-US" sz="2200" i="1" dirty="0">
              <a:latin typeface="+mj-lt"/>
            </a:endParaRPr>
          </a:p>
          <a:p>
            <a:r>
              <a:rPr lang="en-US" b="1" dirty="0">
                <a:effectLst>
                  <a:outerShdw blurRad="38100" dist="38100" dir="2700000" algn="tl">
                    <a:srgbClr val="000000">
                      <a:alpha val="43137"/>
                    </a:srgbClr>
                  </a:outerShdw>
                </a:effectLst>
                <a:latin typeface="+mj-lt"/>
              </a:rPr>
              <a:t>Kayla Petit, Personnel Generalist</a:t>
            </a:r>
          </a:p>
          <a:p>
            <a:pPr lvl="1">
              <a:buFont typeface="Wingdings" panose="05000000000000000000" pitchFamily="2" charset="2"/>
              <a:buChar char="§"/>
            </a:pPr>
            <a:r>
              <a:rPr lang="en-US" sz="2200" i="1" dirty="0">
                <a:latin typeface="+mj-lt"/>
              </a:rPr>
              <a:t>Employment Process which includes Recruitment, Qualifying, Testing, and On-boarding</a:t>
            </a:r>
          </a:p>
          <a:p>
            <a:pPr lvl="1">
              <a:buFont typeface="Wingdings" panose="05000000000000000000" pitchFamily="2" charset="2"/>
              <a:buChar char="§"/>
            </a:pPr>
            <a:r>
              <a:rPr lang="en-US" sz="2200" i="1" dirty="0">
                <a:latin typeface="+mj-lt"/>
              </a:rPr>
              <a:t>Drug Testing which includes Pre-employment, Random, Probable Cause and Post Accident</a:t>
            </a:r>
          </a:p>
          <a:p>
            <a:pPr marL="393192" lvl="1" indent="0">
              <a:buFont typeface="Arial" panose="020B0604020202020204" pitchFamily="34" charset="0"/>
              <a:buNone/>
            </a:pPr>
            <a:endParaRPr lang="en-US" sz="2000" dirty="0">
              <a:latin typeface="+mj-lt"/>
            </a:endParaRPr>
          </a:p>
          <a:p>
            <a:r>
              <a:rPr lang="en-US" b="1" dirty="0">
                <a:effectLst>
                  <a:outerShdw blurRad="38100" dist="38100" dir="2700000" algn="tl">
                    <a:srgbClr val="000000">
                      <a:alpha val="43137"/>
                    </a:srgbClr>
                  </a:outerShdw>
                </a:effectLst>
                <a:latin typeface="+mj-lt"/>
              </a:rPr>
              <a:t>Renee Agurcia, Benefits Specialist</a:t>
            </a:r>
          </a:p>
          <a:p>
            <a:pPr lvl="1">
              <a:buFont typeface="Wingdings" panose="05000000000000000000" pitchFamily="2" charset="2"/>
              <a:buChar char="§"/>
            </a:pPr>
            <a:r>
              <a:rPr lang="en-US" sz="2200" i="1" dirty="0">
                <a:latin typeface="+mj-lt"/>
              </a:rPr>
              <a:t>Employee Benefits Coordination and Administration: Group Health, Dental, Vision, Life &amp; Disability Insurance</a:t>
            </a:r>
          </a:p>
          <a:p>
            <a:pPr lvl="1">
              <a:buFont typeface="Wingdings" panose="05000000000000000000" pitchFamily="2" charset="2"/>
              <a:buChar char="§"/>
            </a:pPr>
            <a:r>
              <a:rPr lang="en-US" sz="2200" i="1" dirty="0">
                <a:latin typeface="+mj-lt"/>
              </a:rPr>
              <a:t>Retirement System Administration</a:t>
            </a:r>
          </a:p>
          <a:p>
            <a:pPr marL="393192" lvl="1" indent="0">
              <a:buFont typeface="Arial" panose="020B0604020202020204" pitchFamily="34" charset="0"/>
              <a:buNone/>
            </a:pPr>
            <a:endParaRPr lang="en-US" sz="2000" dirty="0">
              <a:latin typeface="+mj-lt"/>
            </a:endParaRPr>
          </a:p>
          <a:p>
            <a:r>
              <a:rPr lang="en-US" b="1" dirty="0">
                <a:effectLst>
                  <a:outerShdw blurRad="38100" dist="38100" dir="2700000" algn="tl">
                    <a:srgbClr val="000000">
                      <a:alpha val="43137"/>
                    </a:srgbClr>
                  </a:outerShdw>
                </a:effectLst>
                <a:latin typeface="+mj-lt"/>
              </a:rPr>
              <a:t>Kim Perret, Personnel Specialist</a:t>
            </a:r>
          </a:p>
          <a:p>
            <a:pPr lvl="1">
              <a:buFont typeface="Wingdings" panose="05000000000000000000" pitchFamily="2" charset="2"/>
              <a:buChar char="§"/>
            </a:pPr>
            <a:r>
              <a:rPr lang="en-US" sz="2200" i="1" dirty="0">
                <a:latin typeface="+mj-lt"/>
              </a:rPr>
              <a:t>Deferred Compensation</a:t>
            </a:r>
          </a:p>
          <a:p>
            <a:pPr lvl="1">
              <a:buFont typeface="Wingdings" panose="05000000000000000000" pitchFamily="2" charset="2"/>
              <a:buChar char="§"/>
            </a:pPr>
            <a:r>
              <a:rPr lang="en-US" sz="2200" i="1" dirty="0">
                <a:latin typeface="+mj-lt"/>
              </a:rPr>
              <a:t>FMLA </a:t>
            </a:r>
          </a:p>
          <a:p>
            <a:pPr lvl="1">
              <a:buFont typeface="Wingdings" panose="05000000000000000000" pitchFamily="2" charset="2"/>
              <a:buChar char="§"/>
            </a:pPr>
            <a:r>
              <a:rPr lang="en-US" sz="2200" i="1" dirty="0">
                <a:latin typeface="+mj-lt"/>
              </a:rPr>
              <a:t>Payroll Change Transactions and Employee Data Management</a:t>
            </a:r>
          </a:p>
          <a:p>
            <a:pPr lvl="1">
              <a:buFont typeface="Wingdings" panose="05000000000000000000" pitchFamily="2" charset="2"/>
              <a:buChar char="§"/>
            </a:pPr>
            <a:r>
              <a:rPr lang="en-US" sz="2200" i="1" dirty="0">
                <a:latin typeface="+mj-lt"/>
              </a:rPr>
              <a:t>Workman’s Compensation and Unemployment Reporting and Administration</a:t>
            </a:r>
          </a:p>
          <a:p>
            <a:pPr lvl="1">
              <a:buFont typeface="Wingdings" panose="05000000000000000000" pitchFamily="2" charset="2"/>
              <a:buChar char="§"/>
            </a:pPr>
            <a:r>
              <a:rPr lang="en-US" sz="2200" i="1" dirty="0">
                <a:latin typeface="+mj-lt"/>
              </a:rPr>
              <a:t>Wellness Program</a:t>
            </a:r>
          </a:p>
          <a:p>
            <a:pPr marL="393192" lvl="1" indent="0">
              <a:buFont typeface="Arial" panose="020B0604020202020204" pitchFamily="34" charset="0"/>
              <a:buNone/>
            </a:pPr>
            <a:endParaRPr lang="en-US" sz="1800" dirty="0">
              <a:latin typeface="+mj-lt"/>
            </a:endParaRPr>
          </a:p>
        </p:txBody>
      </p:sp>
    </p:spTree>
    <p:extLst>
      <p:ext uri="{BB962C8B-B14F-4D97-AF65-F5344CB8AC3E}">
        <p14:creationId xmlns:p14="http://schemas.microsoft.com/office/powerpoint/2010/main" val="27685602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able&#10;&#10;Description automatically generated">
            <a:extLst>
              <a:ext uri="{FF2B5EF4-FFF2-40B4-BE49-F238E27FC236}">
                <a16:creationId xmlns:a16="http://schemas.microsoft.com/office/drawing/2014/main" id="{8B528F96-4FBC-D14D-9DBF-E8D5847816EC}"/>
              </a:ext>
            </a:extLst>
          </p:cNvPr>
          <p:cNvPicPr>
            <a:picLocks noGrp="1" noChangeAspect="1"/>
          </p:cNvPicPr>
          <p:nvPr>
            <p:ph idx="1"/>
          </p:nvPr>
        </p:nvPicPr>
        <p:blipFill>
          <a:blip r:embed="rId3"/>
          <a:stretch>
            <a:fillRect/>
          </a:stretch>
        </p:blipFill>
        <p:spPr>
          <a:xfrm>
            <a:off x="0" y="0"/>
            <a:ext cx="12192000" cy="6858000"/>
          </a:xfrm>
        </p:spPr>
      </p:pic>
      <p:sp>
        <p:nvSpPr>
          <p:cNvPr id="2" name="Title 1">
            <a:extLst>
              <a:ext uri="{FF2B5EF4-FFF2-40B4-BE49-F238E27FC236}">
                <a16:creationId xmlns:a16="http://schemas.microsoft.com/office/drawing/2014/main" id="{5FD713B7-12FE-E44A-B032-E724AB0431FB}"/>
              </a:ext>
            </a:extLst>
          </p:cNvPr>
          <p:cNvSpPr>
            <a:spLocks noGrp="1"/>
          </p:cNvSpPr>
          <p:nvPr>
            <p:ph type="title"/>
          </p:nvPr>
        </p:nvSpPr>
        <p:spPr>
          <a:xfrm>
            <a:off x="838200" y="0"/>
            <a:ext cx="10515600" cy="1325563"/>
          </a:xfrm>
        </p:spPr>
        <p:txBody>
          <a:bodyPr/>
          <a:lstStyle/>
          <a:p>
            <a:r>
              <a:rPr lang="en-US" sz="4400" dirty="0"/>
              <a:t>Employment Statistics</a:t>
            </a:r>
            <a:endParaRPr lang="en-US" b="1" dirty="0"/>
          </a:p>
        </p:txBody>
      </p:sp>
      <p:cxnSp>
        <p:nvCxnSpPr>
          <p:cNvPr id="6" name="Straight Connector 5">
            <a:extLst>
              <a:ext uri="{FF2B5EF4-FFF2-40B4-BE49-F238E27FC236}">
                <a16:creationId xmlns:a16="http://schemas.microsoft.com/office/drawing/2014/main" id="{6FEAD236-CA9D-4744-B0D5-CA5D71E977A1}"/>
              </a:ext>
            </a:extLst>
          </p:cNvPr>
          <p:cNvCxnSpPr>
            <a:cxnSpLocks/>
          </p:cNvCxnSpPr>
          <p:nvPr/>
        </p:nvCxnSpPr>
        <p:spPr>
          <a:xfrm>
            <a:off x="736270" y="997698"/>
            <a:ext cx="8164286" cy="0"/>
          </a:xfrm>
          <a:prstGeom prst="line">
            <a:avLst/>
          </a:prstGeom>
          <a:ln>
            <a:solidFill>
              <a:srgbClr val="00966C"/>
            </a:solidFill>
          </a:ln>
        </p:spPr>
        <p:style>
          <a:lnRef idx="3">
            <a:schemeClr val="dk1"/>
          </a:lnRef>
          <a:fillRef idx="0">
            <a:schemeClr val="dk1"/>
          </a:fillRef>
          <a:effectRef idx="2">
            <a:schemeClr val="dk1"/>
          </a:effectRef>
          <a:fontRef idx="minor">
            <a:schemeClr val="tx1"/>
          </a:fontRef>
        </p:style>
      </p:cxnSp>
      <p:graphicFrame>
        <p:nvGraphicFramePr>
          <p:cNvPr id="10" name="Chart 9">
            <a:extLst>
              <a:ext uri="{FF2B5EF4-FFF2-40B4-BE49-F238E27FC236}">
                <a16:creationId xmlns:a16="http://schemas.microsoft.com/office/drawing/2014/main" id="{8EB6CE8E-6C27-FF03-F64B-C279A83DD1FD}"/>
              </a:ext>
            </a:extLst>
          </p:cNvPr>
          <p:cNvGraphicFramePr/>
          <p:nvPr>
            <p:extLst>
              <p:ext uri="{D42A27DB-BD31-4B8C-83A1-F6EECF244321}">
                <p14:modId xmlns:p14="http://schemas.microsoft.com/office/powerpoint/2010/main" val="2680482800"/>
              </p:ext>
            </p:extLst>
          </p:nvPr>
        </p:nvGraphicFramePr>
        <p:xfrm>
          <a:off x="1153803" y="2049973"/>
          <a:ext cx="6298401" cy="4411481"/>
        </p:xfrm>
        <a:graphic>
          <a:graphicData uri="http://schemas.openxmlformats.org/drawingml/2006/chart">
            <c:chart xmlns:c="http://schemas.openxmlformats.org/drawingml/2006/chart" xmlns:r="http://schemas.openxmlformats.org/officeDocument/2006/relationships" r:id="rId4"/>
          </a:graphicData>
        </a:graphic>
      </p:graphicFrame>
      <p:sp>
        <p:nvSpPr>
          <p:cNvPr id="11" name="TextBox 10">
            <a:extLst>
              <a:ext uri="{FF2B5EF4-FFF2-40B4-BE49-F238E27FC236}">
                <a16:creationId xmlns:a16="http://schemas.microsoft.com/office/drawing/2014/main" id="{50DEB43C-17EA-B9DE-75D0-2BDDD5A4BC92}"/>
              </a:ext>
            </a:extLst>
          </p:cNvPr>
          <p:cNvSpPr txBox="1"/>
          <p:nvPr/>
        </p:nvSpPr>
        <p:spPr>
          <a:xfrm>
            <a:off x="3463103" y="1452549"/>
            <a:ext cx="2030700" cy="707886"/>
          </a:xfrm>
          <a:prstGeom prst="rect">
            <a:avLst/>
          </a:prstGeom>
          <a:noFill/>
        </p:spPr>
        <p:txBody>
          <a:bodyPr wrap="square" rtlCol="0">
            <a:spAutoFit/>
          </a:bodyPr>
          <a:lstStyle/>
          <a:p>
            <a:r>
              <a:rPr lang="en-US" sz="2400" dirty="0">
                <a:latin typeface="Franklin Gothic Demi" panose="020B0703020102020204" pitchFamily="34" charset="0"/>
                <a:cs typeface="Aharoni" panose="02010803020104030203" pitchFamily="2" charset="-79"/>
              </a:rPr>
              <a:t>668 Current</a:t>
            </a:r>
          </a:p>
          <a:p>
            <a:r>
              <a:rPr lang="en-US" sz="1600" i="1" dirty="0">
                <a:latin typeface="Franklin Gothic Demi" panose="020B0703020102020204" pitchFamily="34" charset="0"/>
                <a:cs typeface="Aharoni" panose="02010803020104030203" pitchFamily="2" charset="-79"/>
              </a:rPr>
              <a:t>680 in 2025</a:t>
            </a:r>
          </a:p>
        </p:txBody>
      </p:sp>
      <p:sp>
        <p:nvSpPr>
          <p:cNvPr id="12" name="TextBox 11">
            <a:extLst>
              <a:ext uri="{FF2B5EF4-FFF2-40B4-BE49-F238E27FC236}">
                <a16:creationId xmlns:a16="http://schemas.microsoft.com/office/drawing/2014/main" id="{D94A0C5B-0B7D-D0A7-CD91-7622B143E8C7}"/>
              </a:ext>
            </a:extLst>
          </p:cNvPr>
          <p:cNvSpPr txBox="1"/>
          <p:nvPr/>
        </p:nvSpPr>
        <p:spPr>
          <a:xfrm>
            <a:off x="5317457" y="1502515"/>
            <a:ext cx="1557085" cy="646331"/>
          </a:xfrm>
          <a:prstGeom prst="rect">
            <a:avLst/>
          </a:prstGeom>
          <a:noFill/>
        </p:spPr>
        <p:txBody>
          <a:bodyPr wrap="square" rtlCol="0">
            <a:spAutoFit/>
          </a:bodyPr>
          <a:lstStyle/>
          <a:p>
            <a:r>
              <a:rPr lang="en-US" dirty="0">
                <a:latin typeface="Franklin Gothic Demi Cond" panose="020B0706030402020204" pitchFamily="34" charset="0"/>
                <a:cs typeface="Aharoni" panose="02010803020104030203" pitchFamily="2" charset="-79"/>
              </a:rPr>
              <a:t>PAYROLL</a:t>
            </a:r>
          </a:p>
          <a:p>
            <a:r>
              <a:rPr lang="en-US" dirty="0">
                <a:latin typeface="Franklin Gothic Demi Cond" panose="020B0706030402020204" pitchFamily="34" charset="0"/>
                <a:cs typeface="Aharoni" panose="02010803020104030203" pitchFamily="2" charset="-79"/>
              </a:rPr>
              <a:t>HEADCOUNT*</a:t>
            </a:r>
          </a:p>
        </p:txBody>
      </p:sp>
      <p:sp>
        <p:nvSpPr>
          <p:cNvPr id="13" name="TextBox 12">
            <a:extLst>
              <a:ext uri="{FF2B5EF4-FFF2-40B4-BE49-F238E27FC236}">
                <a16:creationId xmlns:a16="http://schemas.microsoft.com/office/drawing/2014/main" id="{7B034FC3-94F1-1B07-F46E-87E416040D18}"/>
              </a:ext>
            </a:extLst>
          </p:cNvPr>
          <p:cNvSpPr txBox="1"/>
          <p:nvPr/>
        </p:nvSpPr>
        <p:spPr>
          <a:xfrm>
            <a:off x="6096000" y="4222875"/>
            <a:ext cx="1336645" cy="307777"/>
          </a:xfrm>
          <a:prstGeom prst="rect">
            <a:avLst/>
          </a:prstGeom>
          <a:noFill/>
        </p:spPr>
        <p:txBody>
          <a:bodyPr wrap="square" rtlCol="0">
            <a:spAutoFit/>
          </a:bodyPr>
          <a:lstStyle/>
          <a:p>
            <a:pPr algn="r"/>
            <a:r>
              <a:rPr lang="en-US" sz="1400" dirty="0">
                <a:latin typeface="Franklin Gothic Demi Cond" panose="020B0706030402020204" pitchFamily="34" charset="0"/>
                <a:cs typeface="Aharoni" panose="02010803020104030203" pitchFamily="2" charset="-79"/>
              </a:rPr>
              <a:t>Appointed Staff</a:t>
            </a:r>
          </a:p>
        </p:txBody>
      </p:sp>
      <p:sp>
        <p:nvSpPr>
          <p:cNvPr id="14" name="TextBox 13">
            <a:extLst>
              <a:ext uri="{FF2B5EF4-FFF2-40B4-BE49-F238E27FC236}">
                <a16:creationId xmlns:a16="http://schemas.microsoft.com/office/drawing/2014/main" id="{F1187391-C0B7-9CD7-495F-81AB2834414F}"/>
              </a:ext>
            </a:extLst>
          </p:cNvPr>
          <p:cNvSpPr txBox="1"/>
          <p:nvPr/>
        </p:nvSpPr>
        <p:spPr>
          <a:xfrm>
            <a:off x="6553005" y="3552443"/>
            <a:ext cx="873909" cy="307777"/>
          </a:xfrm>
          <a:prstGeom prst="rect">
            <a:avLst/>
          </a:prstGeom>
          <a:noFill/>
        </p:spPr>
        <p:txBody>
          <a:bodyPr wrap="square" rtlCol="0">
            <a:spAutoFit/>
          </a:bodyPr>
          <a:lstStyle/>
          <a:p>
            <a:pPr algn="r"/>
            <a:r>
              <a:rPr lang="en-US" sz="1400" dirty="0">
                <a:latin typeface="Franklin Gothic Demi Cond" panose="020B0706030402020204" pitchFamily="34" charset="0"/>
                <a:cs typeface="Aharoni" panose="02010803020104030203" pitchFamily="2" charset="-79"/>
              </a:rPr>
              <a:t>Part-time</a:t>
            </a:r>
          </a:p>
        </p:txBody>
      </p:sp>
      <p:sp>
        <p:nvSpPr>
          <p:cNvPr id="15" name="TextBox 14">
            <a:extLst>
              <a:ext uri="{FF2B5EF4-FFF2-40B4-BE49-F238E27FC236}">
                <a16:creationId xmlns:a16="http://schemas.microsoft.com/office/drawing/2014/main" id="{7C90A53B-82F0-9151-F7E8-73AEFFEB8ACA}"/>
              </a:ext>
            </a:extLst>
          </p:cNvPr>
          <p:cNvSpPr txBox="1"/>
          <p:nvPr/>
        </p:nvSpPr>
        <p:spPr>
          <a:xfrm>
            <a:off x="6550129" y="2605559"/>
            <a:ext cx="643000" cy="307777"/>
          </a:xfrm>
          <a:prstGeom prst="rect">
            <a:avLst/>
          </a:prstGeom>
          <a:noFill/>
        </p:spPr>
        <p:txBody>
          <a:bodyPr wrap="square" rtlCol="0">
            <a:spAutoFit/>
          </a:bodyPr>
          <a:lstStyle/>
          <a:p>
            <a:pPr algn="r"/>
            <a:r>
              <a:rPr lang="en-US" sz="1400" dirty="0">
                <a:latin typeface="Franklin Gothic Demi Cond" panose="020B0706030402020204" pitchFamily="34" charset="0"/>
                <a:cs typeface="Aharoni" panose="02010803020104030203" pitchFamily="2" charset="-79"/>
              </a:rPr>
              <a:t>Other</a:t>
            </a:r>
          </a:p>
        </p:txBody>
      </p:sp>
      <p:cxnSp>
        <p:nvCxnSpPr>
          <p:cNvPr id="17" name="Straight Arrow Connector 16">
            <a:extLst>
              <a:ext uri="{FF2B5EF4-FFF2-40B4-BE49-F238E27FC236}">
                <a16:creationId xmlns:a16="http://schemas.microsoft.com/office/drawing/2014/main" id="{E752FA87-C1D6-49DF-51D2-B9C765A7B816}"/>
              </a:ext>
            </a:extLst>
          </p:cNvPr>
          <p:cNvCxnSpPr>
            <a:cxnSpLocks/>
          </p:cNvCxnSpPr>
          <p:nvPr/>
        </p:nvCxnSpPr>
        <p:spPr>
          <a:xfrm>
            <a:off x="1237673" y="3534067"/>
            <a:ext cx="1295802" cy="0"/>
          </a:xfrm>
          <a:prstGeom prst="straightConnector1">
            <a:avLst/>
          </a:prstGeom>
          <a:ln w="9525" cap="flat" cmpd="sng" algn="ctr">
            <a:solidFill>
              <a:schemeClr val="accent6"/>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2" name="Straight Arrow Connector 21">
            <a:extLst>
              <a:ext uri="{FF2B5EF4-FFF2-40B4-BE49-F238E27FC236}">
                <a16:creationId xmlns:a16="http://schemas.microsoft.com/office/drawing/2014/main" id="{7ABEACCC-36D5-4606-09F9-86C0972CFE33}"/>
              </a:ext>
            </a:extLst>
          </p:cNvPr>
          <p:cNvCxnSpPr>
            <a:cxnSpLocks/>
          </p:cNvCxnSpPr>
          <p:nvPr/>
        </p:nvCxnSpPr>
        <p:spPr>
          <a:xfrm flipH="1">
            <a:off x="5749592" y="3105078"/>
            <a:ext cx="1417739" cy="0"/>
          </a:xfrm>
          <a:prstGeom prst="straightConnector1">
            <a:avLst/>
          </a:prstGeom>
          <a:ln w="9525" cap="flat" cmpd="sng" algn="ctr">
            <a:solidFill>
              <a:schemeClr val="accent6"/>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6" name="Straight Arrow Connector 25">
            <a:extLst>
              <a:ext uri="{FF2B5EF4-FFF2-40B4-BE49-F238E27FC236}">
                <a16:creationId xmlns:a16="http://schemas.microsoft.com/office/drawing/2014/main" id="{C612B53C-282E-69F7-1C97-57FD18456F42}"/>
              </a:ext>
            </a:extLst>
          </p:cNvPr>
          <p:cNvCxnSpPr>
            <a:cxnSpLocks/>
          </p:cNvCxnSpPr>
          <p:nvPr/>
        </p:nvCxnSpPr>
        <p:spPr>
          <a:xfrm flipH="1">
            <a:off x="6178491" y="4018505"/>
            <a:ext cx="1218138" cy="0"/>
          </a:xfrm>
          <a:prstGeom prst="straightConnector1">
            <a:avLst/>
          </a:prstGeom>
          <a:ln w="9525" cap="flat" cmpd="sng" algn="ctr">
            <a:solidFill>
              <a:schemeClr val="accent6"/>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3" name="Straight Arrow Connector 2">
            <a:extLst>
              <a:ext uri="{FF2B5EF4-FFF2-40B4-BE49-F238E27FC236}">
                <a16:creationId xmlns:a16="http://schemas.microsoft.com/office/drawing/2014/main" id="{694D9F35-6378-7B94-B06D-3C1721659484}"/>
              </a:ext>
            </a:extLst>
          </p:cNvPr>
          <p:cNvCxnSpPr>
            <a:cxnSpLocks/>
          </p:cNvCxnSpPr>
          <p:nvPr/>
        </p:nvCxnSpPr>
        <p:spPr>
          <a:xfrm flipH="1">
            <a:off x="6178491" y="4710972"/>
            <a:ext cx="1218138" cy="0"/>
          </a:xfrm>
          <a:prstGeom prst="straightConnector1">
            <a:avLst/>
          </a:prstGeom>
          <a:ln w="9525" cap="flat" cmpd="sng" algn="ctr">
            <a:solidFill>
              <a:schemeClr val="accent6"/>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4" name="TextBox 3">
            <a:extLst>
              <a:ext uri="{FF2B5EF4-FFF2-40B4-BE49-F238E27FC236}">
                <a16:creationId xmlns:a16="http://schemas.microsoft.com/office/drawing/2014/main" id="{038B9D1C-8685-1B5A-15F0-518982DFA8B1}"/>
              </a:ext>
            </a:extLst>
          </p:cNvPr>
          <p:cNvSpPr txBox="1"/>
          <p:nvPr/>
        </p:nvSpPr>
        <p:spPr>
          <a:xfrm>
            <a:off x="300385" y="6052041"/>
            <a:ext cx="2344620" cy="276999"/>
          </a:xfrm>
          <a:prstGeom prst="rect">
            <a:avLst/>
          </a:prstGeom>
          <a:noFill/>
        </p:spPr>
        <p:txBody>
          <a:bodyPr wrap="square" rtlCol="0">
            <a:spAutoFit/>
          </a:bodyPr>
          <a:lstStyle/>
          <a:p>
            <a:r>
              <a:rPr lang="en-US" sz="1200" dirty="0">
                <a:latin typeface="Franklin Gothic Medium" panose="020B0603020102020204" pitchFamily="34" charset="0"/>
                <a:cs typeface="Aharoni" panose="02010803020104030203" pitchFamily="2" charset="-79"/>
              </a:rPr>
              <a:t>* Headcount – April 30, 2026</a:t>
            </a:r>
          </a:p>
        </p:txBody>
      </p:sp>
    </p:spTree>
    <p:extLst>
      <p:ext uri="{BB962C8B-B14F-4D97-AF65-F5344CB8AC3E}">
        <p14:creationId xmlns:p14="http://schemas.microsoft.com/office/powerpoint/2010/main" val="1016093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able&#10;&#10;Description automatically generated">
            <a:extLst>
              <a:ext uri="{FF2B5EF4-FFF2-40B4-BE49-F238E27FC236}">
                <a16:creationId xmlns:a16="http://schemas.microsoft.com/office/drawing/2014/main" id="{8B528F96-4FBC-D14D-9DBF-E8D5847816EC}"/>
              </a:ext>
            </a:extLst>
          </p:cNvPr>
          <p:cNvPicPr>
            <a:picLocks noGrp="1" noChangeAspect="1"/>
          </p:cNvPicPr>
          <p:nvPr>
            <p:ph idx="1"/>
          </p:nvPr>
        </p:nvPicPr>
        <p:blipFill>
          <a:blip r:embed="rId3"/>
          <a:stretch>
            <a:fillRect/>
          </a:stretch>
        </p:blipFill>
        <p:spPr>
          <a:xfrm>
            <a:off x="0" y="24788"/>
            <a:ext cx="12192000" cy="6858000"/>
          </a:xfrm>
        </p:spPr>
      </p:pic>
      <p:sp>
        <p:nvSpPr>
          <p:cNvPr id="2" name="Title 1">
            <a:extLst>
              <a:ext uri="{FF2B5EF4-FFF2-40B4-BE49-F238E27FC236}">
                <a16:creationId xmlns:a16="http://schemas.microsoft.com/office/drawing/2014/main" id="{5FD713B7-12FE-E44A-B032-E724AB0431FB}"/>
              </a:ext>
            </a:extLst>
          </p:cNvPr>
          <p:cNvSpPr>
            <a:spLocks noGrp="1"/>
          </p:cNvSpPr>
          <p:nvPr>
            <p:ph type="title"/>
          </p:nvPr>
        </p:nvSpPr>
        <p:spPr>
          <a:xfrm>
            <a:off x="838200" y="0"/>
            <a:ext cx="10515600" cy="1325563"/>
          </a:xfrm>
        </p:spPr>
        <p:txBody>
          <a:bodyPr/>
          <a:lstStyle/>
          <a:p>
            <a:r>
              <a:rPr lang="en-US" dirty="0"/>
              <a:t>Hiring Statistics</a:t>
            </a:r>
          </a:p>
        </p:txBody>
      </p:sp>
      <p:cxnSp>
        <p:nvCxnSpPr>
          <p:cNvPr id="6" name="Straight Connector 5">
            <a:extLst>
              <a:ext uri="{FF2B5EF4-FFF2-40B4-BE49-F238E27FC236}">
                <a16:creationId xmlns:a16="http://schemas.microsoft.com/office/drawing/2014/main" id="{6FEAD236-CA9D-4744-B0D5-CA5D71E977A1}"/>
              </a:ext>
            </a:extLst>
          </p:cNvPr>
          <p:cNvCxnSpPr>
            <a:cxnSpLocks/>
          </p:cNvCxnSpPr>
          <p:nvPr/>
        </p:nvCxnSpPr>
        <p:spPr>
          <a:xfrm>
            <a:off x="736270" y="997698"/>
            <a:ext cx="8164286" cy="0"/>
          </a:xfrm>
          <a:prstGeom prst="line">
            <a:avLst/>
          </a:prstGeom>
          <a:ln>
            <a:solidFill>
              <a:srgbClr val="00966C"/>
            </a:solidFill>
          </a:ln>
        </p:spPr>
        <p:style>
          <a:lnRef idx="3">
            <a:schemeClr val="dk1"/>
          </a:lnRef>
          <a:fillRef idx="0">
            <a:schemeClr val="dk1"/>
          </a:fillRef>
          <a:effectRef idx="2">
            <a:schemeClr val="dk1"/>
          </a:effectRef>
          <a:fontRef idx="minor">
            <a:schemeClr val="tx1"/>
          </a:fontRef>
        </p:style>
      </p:cxnSp>
      <p:sp>
        <p:nvSpPr>
          <p:cNvPr id="8" name="Content Placeholder 1">
            <a:extLst>
              <a:ext uri="{FF2B5EF4-FFF2-40B4-BE49-F238E27FC236}">
                <a16:creationId xmlns:a16="http://schemas.microsoft.com/office/drawing/2014/main" id="{BEF00035-5A29-4E7D-9229-60823EB6A02E}"/>
              </a:ext>
            </a:extLst>
          </p:cNvPr>
          <p:cNvSpPr txBox="1">
            <a:spLocks/>
          </p:cNvSpPr>
          <p:nvPr/>
        </p:nvSpPr>
        <p:spPr>
          <a:xfrm>
            <a:off x="736270" y="1138525"/>
            <a:ext cx="10972800" cy="48176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None/>
            </a:pPr>
            <a:endParaRPr lang="en-US" altLang="en-US" sz="1600" dirty="0">
              <a:latin typeface="+mj-lt"/>
            </a:endParaRPr>
          </a:p>
        </p:txBody>
      </p:sp>
      <p:graphicFrame>
        <p:nvGraphicFramePr>
          <p:cNvPr id="7" name="Chart 6">
            <a:extLst>
              <a:ext uri="{FF2B5EF4-FFF2-40B4-BE49-F238E27FC236}">
                <a16:creationId xmlns:a16="http://schemas.microsoft.com/office/drawing/2014/main" id="{C81FE646-6385-4EA5-9B46-A867708C5E62}"/>
              </a:ext>
            </a:extLst>
          </p:cNvPr>
          <p:cNvGraphicFramePr/>
          <p:nvPr>
            <p:extLst>
              <p:ext uri="{D42A27DB-BD31-4B8C-83A1-F6EECF244321}">
                <p14:modId xmlns:p14="http://schemas.microsoft.com/office/powerpoint/2010/main" val="2820609218"/>
              </p:ext>
            </p:extLst>
          </p:nvPr>
        </p:nvGraphicFramePr>
        <p:xfrm>
          <a:off x="5129034" y="1437203"/>
          <a:ext cx="4322875" cy="36674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Chart 8">
            <a:extLst>
              <a:ext uri="{FF2B5EF4-FFF2-40B4-BE49-F238E27FC236}">
                <a16:creationId xmlns:a16="http://schemas.microsoft.com/office/drawing/2014/main" id="{299EC919-5777-4CD9-9E8A-173FF43FDFA6}"/>
              </a:ext>
            </a:extLst>
          </p:cNvPr>
          <p:cNvGraphicFramePr/>
          <p:nvPr>
            <p:extLst>
              <p:ext uri="{D42A27DB-BD31-4B8C-83A1-F6EECF244321}">
                <p14:modId xmlns:p14="http://schemas.microsoft.com/office/powerpoint/2010/main" val="2625257794"/>
              </p:ext>
            </p:extLst>
          </p:nvPr>
        </p:nvGraphicFramePr>
        <p:xfrm>
          <a:off x="736268" y="1439996"/>
          <a:ext cx="4217798" cy="3664700"/>
        </p:xfrm>
        <a:graphic>
          <a:graphicData uri="http://schemas.openxmlformats.org/drawingml/2006/chart">
            <c:chart xmlns:c="http://schemas.openxmlformats.org/drawingml/2006/chart" xmlns:r="http://schemas.openxmlformats.org/officeDocument/2006/relationships" r:id="rId5"/>
          </a:graphicData>
        </a:graphic>
      </p:graphicFrame>
      <p:sp>
        <p:nvSpPr>
          <p:cNvPr id="10" name="TextBox 9">
            <a:extLst>
              <a:ext uri="{FF2B5EF4-FFF2-40B4-BE49-F238E27FC236}">
                <a16:creationId xmlns:a16="http://schemas.microsoft.com/office/drawing/2014/main" id="{CAF92793-DAB3-5368-9003-BD1D40F126CC}"/>
              </a:ext>
            </a:extLst>
          </p:cNvPr>
          <p:cNvSpPr txBox="1"/>
          <p:nvPr/>
        </p:nvSpPr>
        <p:spPr>
          <a:xfrm>
            <a:off x="8051345" y="2107915"/>
            <a:ext cx="1455575" cy="523220"/>
          </a:xfrm>
          <a:prstGeom prst="rect">
            <a:avLst/>
          </a:prstGeom>
          <a:noFill/>
        </p:spPr>
        <p:txBody>
          <a:bodyPr wrap="square" rtlCol="0">
            <a:spAutoFit/>
          </a:bodyPr>
          <a:lstStyle/>
          <a:p>
            <a:pPr algn="r"/>
            <a:r>
              <a:rPr lang="en-US" sz="1400" dirty="0">
                <a:latin typeface="Franklin Gothic Demi Cond" panose="020B0706030402020204" pitchFamily="34" charset="0"/>
                <a:cs typeface="Aharoni" panose="02010803020104030203" pitchFamily="2" charset="-79"/>
              </a:rPr>
              <a:t>22 Internal</a:t>
            </a:r>
          </a:p>
          <a:p>
            <a:pPr algn="r"/>
            <a:r>
              <a:rPr lang="en-US" sz="1400" dirty="0">
                <a:latin typeface="Franklin Gothic Demi Cond" panose="020B0706030402020204" pitchFamily="34" charset="0"/>
                <a:cs typeface="Aharoni" panose="02010803020104030203" pitchFamily="2" charset="-79"/>
              </a:rPr>
              <a:t>56%</a:t>
            </a:r>
          </a:p>
        </p:txBody>
      </p:sp>
      <p:cxnSp>
        <p:nvCxnSpPr>
          <p:cNvPr id="11" name="Straight Arrow Connector 10">
            <a:extLst>
              <a:ext uri="{FF2B5EF4-FFF2-40B4-BE49-F238E27FC236}">
                <a16:creationId xmlns:a16="http://schemas.microsoft.com/office/drawing/2014/main" id="{289A3A43-0732-11C9-79C0-280F576F47FC}"/>
              </a:ext>
            </a:extLst>
          </p:cNvPr>
          <p:cNvCxnSpPr>
            <a:cxnSpLocks/>
          </p:cNvCxnSpPr>
          <p:nvPr/>
        </p:nvCxnSpPr>
        <p:spPr>
          <a:xfrm flipH="1">
            <a:off x="8625737" y="2631135"/>
            <a:ext cx="814406" cy="0"/>
          </a:xfrm>
          <a:prstGeom prst="straightConnector1">
            <a:avLst/>
          </a:prstGeom>
          <a:ln w="9525" cap="flat" cmpd="sng" algn="ctr">
            <a:solidFill>
              <a:schemeClr val="accent6"/>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3" name="TextBox 12">
            <a:extLst>
              <a:ext uri="{FF2B5EF4-FFF2-40B4-BE49-F238E27FC236}">
                <a16:creationId xmlns:a16="http://schemas.microsoft.com/office/drawing/2014/main" id="{29EA69E2-155B-2B8E-2278-4790082F1296}"/>
              </a:ext>
            </a:extLst>
          </p:cNvPr>
          <p:cNvSpPr txBox="1"/>
          <p:nvPr/>
        </p:nvSpPr>
        <p:spPr>
          <a:xfrm>
            <a:off x="5036974" y="2107915"/>
            <a:ext cx="1098210" cy="523220"/>
          </a:xfrm>
          <a:prstGeom prst="rect">
            <a:avLst/>
          </a:prstGeom>
          <a:noFill/>
        </p:spPr>
        <p:txBody>
          <a:bodyPr wrap="square" rtlCol="0">
            <a:spAutoFit/>
          </a:bodyPr>
          <a:lstStyle/>
          <a:p>
            <a:r>
              <a:rPr lang="en-US" sz="1400" dirty="0">
                <a:latin typeface="Franklin Gothic Demi Cond" panose="020B0706030402020204" pitchFamily="34" charset="0"/>
                <a:cs typeface="Aharoni" panose="02010803020104030203" pitchFamily="2" charset="-79"/>
              </a:rPr>
              <a:t>17 External</a:t>
            </a:r>
          </a:p>
          <a:p>
            <a:r>
              <a:rPr lang="en-US" sz="1400" dirty="0">
                <a:latin typeface="Franklin Gothic Demi Cond" panose="020B0706030402020204" pitchFamily="34" charset="0"/>
                <a:cs typeface="Aharoni" panose="02010803020104030203" pitchFamily="2" charset="-79"/>
              </a:rPr>
              <a:t>44%</a:t>
            </a:r>
          </a:p>
        </p:txBody>
      </p:sp>
      <p:cxnSp>
        <p:nvCxnSpPr>
          <p:cNvPr id="14" name="Straight Arrow Connector 13">
            <a:extLst>
              <a:ext uri="{FF2B5EF4-FFF2-40B4-BE49-F238E27FC236}">
                <a16:creationId xmlns:a16="http://schemas.microsoft.com/office/drawing/2014/main" id="{E55418D1-2EA9-3BC4-D912-942CE0C1AC55}"/>
              </a:ext>
            </a:extLst>
          </p:cNvPr>
          <p:cNvCxnSpPr>
            <a:cxnSpLocks/>
          </p:cNvCxnSpPr>
          <p:nvPr/>
        </p:nvCxnSpPr>
        <p:spPr>
          <a:xfrm>
            <a:off x="5066531" y="2642152"/>
            <a:ext cx="814406" cy="0"/>
          </a:xfrm>
          <a:prstGeom prst="straightConnector1">
            <a:avLst/>
          </a:prstGeom>
          <a:ln w="9525" cap="flat" cmpd="sng" algn="ctr">
            <a:solidFill>
              <a:schemeClr val="accent6"/>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5" name="TextBox 9">
            <a:extLst>
              <a:ext uri="{FF2B5EF4-FFF2-40B4-BE49-F238E27FC236}">
                <a16:creationId xmlns:a16="http://schemas.microsoft.com/office/drawing/2014/main" id="{FA5F96C5-BBDB-9BA6-BA35-65A5D4A59267}"/>
              </a:ext>
            </a:extLst>
          </p:cNvPr>
          <p:cNvSpPr txBox="1"/>
          <p:nvPr/>
        </p:nvSpPr>
        <p:spPr>
          <a:xfrm>
            <a:off x="2414380" y="3117652"/>
            <a:ext cx="1185836" cy="523220"/>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1400" dirty="0">
                <a:latin typeface="Franklin Gothic Demi Cond" panose="020B0706030402020204" pitchFamily="34" charset="0"/>
                <a:cs typeface="Aharoni" panose="02010803020104030203" pitchFamily="2" charset="-79"/>
              </a:rPr>
              <a:t>113</a:t>
            </a:r>
          </a:p>
          <a:p>
            <a:pPr algn="ctr"/>
            <a:r>
              <a:rPr lang="en-US" sz="1400" dirty="0">
                <a:latin typeface="Franklin Gothic Demi Cond" panose="020B0706030402020204" pitchFamily="34" charset="0"/>
                <a:cs typeface="Aharoni" panose="02010803020104030203" pitchFamily="2" charset="-79"/>
              </a:rPr>
              <a:t>Jobs Filled</a:t>
            </a:r>
          </a:p>
        </p:txBody>
      </p:sp>
      <p:sp>
        <p:nvSpPr>
          <p:cNvPr id="16" name="TextBox 15">
            <a:extLst>
              <a:ext uri="{FF2B5EF4-FFF2-40B4-BE49-F238E27FC236}">
                <a16:creationId xmlns:a16="http://schemas.microsoft.com/office/drawing/2014/main" id="{731E14D2-A425-E694-50F5-ED73E6A533EC}"/>
              </a:ext>
            </a:extLst>
          </p:cNvPr>
          <p:cNvSpPr txBox="1"/>
          <p:nvPr/>
        </p:nvSpPr>
        <p:spPr>
          <a:xfrm>
            <a:off x="477115" y="3337203"/>
            <a:ext cx="1098210" cy="523220"/>
          </a:xfrm>
          <a:prstGeom prst="rect">
            <a:avLst/>
          </a:prstGeom>
          <a:noFill/>
        </p:spPr>
        <p:txBody>
          <a:bodyPr wrap="square" rtlCol="0">
            <a:spAutoFit/>
          </a:bodyPr>
          <a:lstStyle/>
          <a:p>
            <a:r>
              <a:rPr lang="en-US" sz="1400" dirty="0">
                <a:latin typeface="Franklin Gothic Demi Cond" panose="020B0706030402020204" pitchFamily="34" charset="0"/>
                <a:cs typeface="Aharoni" panose="02010803020104030203" pitchFamily="2" charset="-79"/>
              </a:rPr>
              <a:t>59 External</a:t>
            </a:r>
          </a:p>
          <a:p>
            <a:r>
              <a:rPr lang="en-US" sz="1400" dirty="0">
                <a:latin typeface="Franklin Gothic Demi Cond" panose="020B0706030402020204" pitchFamily="34" charset="0"/>
                <a:cs typeface="Aharoni" panose="02010803020104030203" pitchFamily="2" charset="-79"/>
              </a:rPr>
              <a:t>52%</a:t>
            </a:r>
          </a:p>
        </p:txBody>
      </p:sp>
      <p:cxnSp>
        <p:nvCxnSpPr>
          <p:cNvPr id="17" name="Straight Arrow Connector 16">
            <a:extLst>
              <a:ext uri="{FF2B5EF4-FFF2-40B4-BE49-F238E27FC236}">
                <a16:creationId xmlns:a16="http://schemas.microsoft.com/office/drawing/2014/main" id="{E59640C0-0619-1324-73FF-55789A5BC32D}"/>
              </a:ext>
            </a:extLst>
          </p:cNvPr>
          <p:cNvCxnSpPr>
            <a:cxnSpLocks/>
          </p:cNvCxnSpPr>
          <p:nvPr/>
        </p:nvCxnSpPr>
        <p:spPr>
          <a:xfrm>
            <a:off x="560946" y="3298942"/>
            <a:ext cx="814406" cy="0"/>
          </a:xfrm>
          <a:prstGeom prst="straightConnector1">
            <a:avLst/>
          </a:prstGeom>
          <a:ln w="9525" cap="flat" cmpd="sng" algn="ctr">
            <a:solidFill>
              <a:schemeClr val="accent6"/>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8" name="TextBox 17">
            <a:extLst>
              <a:ext uri="{FF2B5EF4-FFF2-40B4-BE49-F238E27FC236}">
                <a16:creationId xmlns:a16="http://schemas.microsoft.com/office/drawing/2014/main" id="{D54AB8A7-EFC8-9A9C-4EF6-30B04C83BBE0}"/>
              </a:ext>
            </a:extLst>
          </p:cNvPr>
          <p:cNvSpPr txBox="1"/>
          <p:nvPr/>
        </p:nvSpPr>
        <p:spPr>
          <a:xfrm>
            <a:off x="3918316" y="3881602"/>
            <a:ext cx="1455575" cy="523220"/>
          </a:xfrm>
          <a:prstGeom prst="rect">
            <a:avLst/>
          </a:prstGeom>
          <a:noFill/>
        </p:spPr>
        <p:txBody>
          <a:bodyPr wrap="square" rtlCol="0">
            <a:spAutoFit/>
          </a:bodyPr>
          <a:lstStyle/>
          <a:p>
            <a:pPr algn="r"/>
            <a:r>
              <a:rPr lang="en-US" sz="1400" dirty="0">
                <a:latin typeface="Franklin Gothic Demi Cond" panose="020B0706030402020204" pitchFamily="34" charset="0"/>
                <a:cs typeface="Aharoni" panose="02010803020104030203" pitchFamily="2" charset="-79"/>
              </a:rPr>
              <a:t>54 Internal</a:t>
            </a:r>
          </a:p>
          <a:p>
            <a:pPr algn="r"/>
            <a:r>
              <a:rPr lang="en-US" sz="1400" dirty="0">
                <a:latin typeface="Franklin Gothic Demi Cond" panose="020B0706030402020204" pitchFamily="34" charset="0"/>
                <a:cs typeface="Aharoni" panose="02010803020104030203" pitchFamily="2" charset="-79"/>
              </a:rPr>
              <a:t>48%</a:t>
            </a:r>
          </a:p>
        </p:txBody>
      </p:sp>
      <p:cxnSp>
        <p:nvCxnSpPr>
          <p:cNvPr id="19" name="Straight Arrow Connector 18">
            <a:extLst>
              <a:ext uri="{FF2B5EF4-FFF2-40B4-BE49-F238E27FC236}">
                <a16:creationId xmlns:a16="http://schemas.microsoft.com/office/drawing/2014/main" id="{BBFEA866-872E-92D4-403D-2B7D80FA3954}"/>
              </a:ext>
            </a:extLst>
          </p:cNvPr>
          <p:cNvCxnSpPr>
            <a:cxnSpLocks/>
          </p:cNvCxnSpPr>
          <p:nvPr/>
        </p:nvCxnSpPr>
        <p:spPr>
          <a:xfrm flipH="1">
            <a:off x="4459521" y="3863684"/>
            <a:ext cx="814406" cy="0"/>
          </a:xfrm>
          <a:prstGeom prst="straightConnector1">
            <a:avLst/>
          </a:prstGeom>
          <a:ln w="9525" cap="flat" cmpd="sng" algn="ctr">
            <a:solidFill>
              <a:schemeClr val="accent6"/>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3" name="TextBox 2">
            <a:extLst>
              <a:ext uri="{FF2B5EF4-FFF2-40B4-BE49-F238E27FC236}">
                <a16:creationId xmlns:a16="http://schemas.microsoft.com/office/drawing/2014/main" id="{2155C627-5C99-6586-73EF-789545F8515B}"/>
              </a:ext>
            </a:extLst>
          </p:cNvPr>
          <p:cNvSpPr txBox="1"/>
          <p:nvPr/>
        </p:nvSpPr>
        <p:spPr>
          <a:xfrm>
            <a:off x="2319384" y="1300601"/>
            <a:ext cx="1375828" cy="369332"/>
          </a:xfrm>
          <a:prstGeom prst="rect">
            <a:avLst/>
          </a:prstGeom>
          <a:noFill/>
        </p:spPr>
        <p:txBody>
          <a:bodyPr wrap="square" rtlCol="0">
            <a:spAutoFit/>
          </a:bodyPr>
          <a:lstStyle/>
          <a:p>
            <a:pPr algn="ctr"/>
            <a:r>
              <a:rPr lang="en-US" dirty="0">
                <a:latin typeface="Franklin Gothic Demi Cond" panose="020B0706030402020204" pitchFamily="34" charset="0"/>
                <a:cs typeface="Aharoni" panose="02010803020104030203" pitchFamily="2" charset="-79"/>
              </a:rPr>
              <a:t>2025 Hiring</a:t>
            </a:r>
          </a:p>
        </p:txBody>
      </p:sp>
      <p:sp>
        <p:nvSpPr>
          <p:cNvPr id="4" name="TextBox 3">
            <a:extLst>
              <a:ext uri="{FF2B5EF4-FFF2-40B4-BE49-F238E27FC236}">
                <a16:creationId xmlns:a16="http://schemas.microsoft.com/office/drawing/2014/main" id="{7D73EDDE-81F1-D4DB-0B6F-32F84439CC4B}"/>
              </a:ext>
            </a:extLst>
          </p:cNvPr>
          <p:cNvSpPr txBox="1"/>
          <p:nvPr/>
        </p:nvSpPr>
        <p:spPr>
          <a:xfrm>
            <a:off x="6346486" y="1350351"/>
            <a:ext cx="1887970" cy="553998"/>
          </a:xfrm>
          <a:prstGeom prst="rect">
            <a:avLst/>
          </a:prstGeom>
          <a:noFill/>
        </p:spPr>
        <p:txBody>
          <a:bodyPr wrap="square" rtlCol="0">
            <a:spAutoFit/>
          </a:bodyPr>
          <a:lstStyle/>
          <a:p>
            <a:pPr algn="ctr"/>
            <a:r>
              <a:rPr lang="en-US" dirty="0">
                <a:latin typeface="Franklin Gothic Demi Cond" panose="020B0706030402020204" pitchFamily="34" charset="0"/>
                <a:cs typeface="Aharoni" panose="02010803020104030203" pitchFamily="2" charset="-79"/>
              </a:rPr>
              <a:t>2026 Hiring</a:t>
            </a:r>
          </a:p>
          <a:p>
            <a:pPr algn="ctr"/>
            <a:r>
              <a:rPr lang="en-US" sz="1200" dirty="0">
                <a:latin typeface="Franklin Gothic Demi Cond" panose="020B0706030402020204" pitchFamily="34" charset="0"/>
                <a:cs typeface="Aharoni" panose="02010803020104030203" pitchFamily="2" charset="-79"/>
              </a:rPr>
              <a:t>Currently through April 2026</a:t>
            </a:r>
          </a:p>
        </p:txBody>
      </p:sp>
      <p:sp>
        <p:nvSpPr>
          <p:cNvPr id="21" name="TextBox 20">
            <a:extLst>
              <a:ext uri="{FF2B5EF4-FFF2-40B4-BE49-F238E27FC236}">
                <a16:creationId xmlns:a16="http://schemas.microsoft.com/office/drawing/2014/main" id="{7CDB5E9B-0A40-ABB2-5A9F-F1D3E63E477B}"/>
              </a:ext>
            </a:extLst>
          </p:cNvPr>
          <p:cNvSpPr txBox="1"/>
          <p:nvPr/>
        </p:nvSpPr>
        <p:spPr>
          <a:xfrm>
            <a:off x="1657255" y="5663026"/>
            <a:ext cx="6943557" cy="307777"/>
          </a:xfrm>
          <a:prstGeom prst="rect">
            <a:avLst/>
          </a:prstGeom>
          <a:noFill/>
        </p:spPr>
        <p:txBody>
          <a:bodyPr wrap="square">
            <a:spAutoFit/>
          </a:bodyPr>
          <a:lstStyle/>
          <a:p>
            <a:pPr marL="0" marR="0">
              <a:spcBef>
                <a:spcPts val="0"/>
              </a:spcBef>
              <a:spcAft>
                <a:spcPts val="0"/>
              </a:spcAft>
            </a:pPr>
            <a:r>
              <a:rPr lang="en-US" sz="1400" dirty="0">
                <a:solidFill>
                  <a:srgbClr val="000000"/>
                </a:solidFill>
                <a:effectLst/>
                <a:latin typeface="+mj-lt"/>
                <a:ea typeface="Calibri" panose="020F0502020204030204" pitchFamily="34" charset="0"/>
                <a:cs typeface="Times New Roman" panose="02020603050405020304" pitchFamily="18" charset="0"/>
              </a:rPr>
              <a:t>Personnel staff is attending Career Fairs </a:t>
            </a:r>
            <a:r>
              <a:rPr lang="en-US" sz="1400" dirty="0">
                <a:solidFill>
                  <a:srgbClr val="000000"/>
                </a:solidFill>
                <a:latin typeface="+mj-lt"/>
                <a:ea typeface="Calibri" panose="020F0502020204030204" pitchFamily="34" charset="0"/>
                <a:cs typeface="Times New Roman" panose="02020603050405020304" pitchFamily="18" charset="0"/>
              </a:rPr>
              <a:t>to </a:t>
            </a:r>
            <a:r>
              <a:rPr lang="en-US" sz="1400" dirty="0">
                <a:solidFill>
                  <a:srgbClr val="000000"/>
                </a:solidFill>
                <a:effectLst/>
                <a:latin typeface="+mj-lt"/>
                <a:ea typeface="Calibri" panose="020F0502020204030204" pitchFamily="34" charset="0"/>
                <a:cs typeface="Times New Roman" panose="02020603050405020304" pitchFamily="18" charset="0"/>
              </a:rPr>
              <a:t>share about St. Charles Parish career opportunities. </a:t>
            </a:r>
            <a:endParaRPr lang="en-US" sz="1400" dirty="0">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256776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able&#10;&#10;Description automatically generated">
            <a:extLst>
              <a:ext uri="{FF2B5EF4-FFF2-40B4-BE49-F238E27FC236}">
                <a16:creationId xmlns:a16="http://schemas.microsoft.com/office/drawing/2014/main" id="{8B528F96-4FBC-D14D-9DBF-E8D5847816EC}"/>
              </a:ext>
            </a:extLst>
          </p:cNvPr>
          <p:cNvPicPr>
            <a:picLocks noGrp="1" noChangeAspect="1"/>
          </p:cNvPicPr>
          <p:nvPr>
            <p:ph idx="1"/>
          </p:nvPr>
        </p:nvPicPr>
        <p:blipFill>
          <a:blip r:embed="rId2"/>
          <a:stretch>
            <a:fillRect/>
          </a:stretch>
        </p:blipFill>
        <p:spPr>
          <a:xfrm>
            <a:off x="0" y="0"/>
            <a:ext cx="12192000" cy="6858000"/>
          </a:xfrm>
        </p:spPr>
      </p:pic>
      <p:cxnSp>
        <p:nvCxnSpPr>
          <p:cNvPr id="6" name="Straight Connector 5">
            <a:extLst>
              <a:ext uri="{FF2B5EF4-FFF2-40B4-BE49-F238E27FC236}">
                <a16:creationId xmlns:a16="http://schemas.microsoft.com/office/drawing/2014/main" id="{6FEAD236-CA9D-4744-B0D5-CA5D71E977A1}"/>
              </a:ext>
            </a:extLst>
          </p:cNvPr>
          <p:cNvCxnSpPr>
            <a:cxnSpLocks/>
          </p:cNvCxnSpPr>
          <p:nvPr/>
        </p:nvCxnSpPr>
        <p:spPr>
          <a:xfrm>
            <a:off x="736270" y="997698"/>
            <a:ext cx="8164286" cy="0"/>
          </a:xfrm>
          <a:prstGeom prst="line">
            <a:avLst/>
          </a:prstGeom>
          <a:ln>
            <a:solidFill>
              <a:srgbClr val="00966C"/>
            </a:solidFill>
          </a:ln>
        </p:spPr>
        <p:style>
          <a:lnRef idx="3">
            <a:schemeClr val="dk1"/>
          </a:lnRef>
          <a:fillRef idx="0">
            <a:schemeClr val="dk1"/>
          </a:fillRef>
          <a:effectRef idx="2">
            <a:schemeClr val="dk1"/>
          </a:effectRef>
          <a:fontRef idx="minor">
            <a:schemeClr val="tx1"/>
          </a:fontRef>
        </p:style>
      </p:cxnSp>
      <p:sp>
        <p:nvSpPr>
          <p:cNvPr id="10" name="Title 1">
            <a:extLst>
              <a:ext uri="{FF2B5EF4-FFF2-40B4-BE49-F238E27FC236}">
                <a16:creationId xmlns:a16="http://schemas.microsoft.com/office/drawing/2014/main" id="{FA98C37F-55A3-4E7B-86A6-ACEF14E0FB89}"/>
              </a:ext>
            </a:extLst>
          </p:cNvPr>
          <p:cNvSpPr>
            <a:spLocks noGrp="1"/>
          </p:cNvSpPr>
          <p:nvPr>
            <p:ph type="title"/>
          </p:nvPr>
        </p:nvSpPr>
        <p:spPr>
          <a:xfrm>
            <a:off x="838200" y="0"/>
            <a:ext cx="10515600" cy="1325563"/>
          </a:xfrm>
        </p:spPr>
        <p:txBody>
          <a:bodyPr/>
          <a:lstStyle/>
          <a:p>
            <a:r>
              <a:rPr lang="en-US" sz="4400" dirty="0"/>
              <a:t>Retirements</a:t>
            </a:r>
            <a:endParaRPr lang="en-US" b="1" dirty="0"/>
          </a:p>
        </p:txBody>
      </p:sp>
      <p:sp>
        <p:nvSpPr>
          <p:cNvPr id="11" name="Content Placeholder 1">
            <a:extLst>
              <a:ext uri="{FF2B5EF4-FFF2-40B4-BE49-F238E27FC236}">
                <a16:creationId xmlns:a16="http://schemas.microsoft.com/office/drawing/2014/main" id="{8E2072B5-1E9F-4375-B807-2C29A62E4609}"/>
              </a:ext>
            </a:extLst>
          </p:cNvPr>
          <p:cNvSpPr txBox="1">
            <a:spLocks/>
          </p:cNvSpPr>
          <p:nvPr/>
        </p:nvSpPr>
        <p:spPr>
          <a:xfrm>
            <a:off x="1029233" y="4754136"/>
            <a:ext cx="8066129" cy="19153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endParaRPr lang="en-US" sz="2000" dirty="0">
              <a:latin typeface="+mj-lt"/>
            </a:endParaRPr>
          </a:p>
          <a:p>
            <a:pPr marL="0" indent="0">
              <a:buNone/>
              <a:defRPr/>
            </a:pPr>
            <a:r>
              <a:rPr lang="en-US" sz="1400" b="1" i="1" dirty="0">
                <a:latin typeface="+mj-lt"/>
              </a:rPr>
              <a:t>DROP (Deferred Retirement Option Plan) </a:t>
            </a:r>
          </a:p>
          <a:p>
            <a:pPr marL="0" indent="0">
              <a:buNone/>
              <a:defRPr/>
            </a:pPr>
            <a:r>
              <a:rPr lang="en-US" sz="1200" i="1" dirty="0">
                <a:latin typeface="+mj-lt"/>
              </a:rPr>
              <a:t>The plan allows the pension benefit that is accrued at the time of entry into DROP to be calculated and to accumulate with the retirement system while the DROP participant continues to work, freezing the future retirement benefit at retirement.  The pension benefit is calculated as if the member were actually retiring </a:t>
            </a:r>
          </a:p>
          <a:p>
            <a:pPr marL="0" indent="0">
              <a:buFont typeface="Wingdings" panose="05000000000000000000" pitchFamily="2" charset="2"/>
              <a:buNone/>
              <a:defRPr/>
            </a:pPr>
            <a:endParaRPr lang="en-US" sz="1800" i="1" dirty="0">
              <a:latin typeface="+mj-lt"/>
            </a:endParaRPr>
          </a:p>
          <a:p>
            <a:pPr marL="0" indent="0">
              <a:buFont typeface="Wingdings" panose="05000000000000000000" pitchFamily="2" charset="2"/>
              <a:buNone/>
              <a:defRPr/>
            </a:pPr>
            <a:endParaRPr lang="en-US" altLang="en-US" sz="2000" dirty="0">
              <a:latin typeface="+mj-lt"/>
            </a:endParaRPr>
          </a:p>
        </p:txBody>
      </p:sp>
      <p:graphicFrame>
        <p:nvGraphicFramePr>
          <p:cNvPr id="4" name="Chart 3">
            <a:extLst>
              <a:ext uri="{FF2B5EF4-FFF2-40B4-BE49-F238E27FC236}">
                <a16:creationId xmlns:a16="http://schemas.microsoft.com/office/drawing/2014/main" id="{0D8F0F89-8346-40DC-AA5A-BDDACE4C19AB}"/>
              </a:ext>
            </a:extLst>
          </p:cNvPr>
          <p:cNvGraphicFramePr/>
          <p:nvPr>
            <p:extLst>
              <p:ext uri="{D42A27DB-BD31-4B8C-83A1-F6EECF244321}">
                <p14:modId xmlns:p14="http://schemas.microsoft.com/office/powerpoint/2010/main" val="2102985412"/>
              </p:ext>
            </p:extLst>
          </p:nvPr>
        </p:nvGraphicFramePr>
        <p:xfrm>
          <a:off x="838200" y="1238107"/>
          <a:ext cx="8872505" cy="3855255"/>
        </p:xfrm>
        <a:graphic>
          <a:graphicData uri="http://schemas.openxmlformats.org/drawingml/2006/chart">
            <c:chart xmlns:c="http://schemas.openxmlformats.org/drawingml/2006/chart" xmlns:r="http://schemas.openxmlformats.org/officeDocument/2006/relationships" r:id="rId3"/>
          </a:graphicData>
        </a:graphic>
      </p:graphicFrame>
      <p:sp>
        <p:nvSpPr>
          <p:cNvPr id="2" name="TextBox 1">
            <a:extLst>
              <a:ext uri="{FF2B5EF4-FFF2-40B4-BE49-F238E27FC236}">
                <a16:creationId xmlns:a16="http://schemas.microsoft.com/office/drawing/2014/main" id="{ACF8915D-F57C-E98A-475B-3793E4116BF2}"/>
              </a:ext>
            </a:extLst>
          </p:cNvPr>
          <p:cNvSpPr txBox="1"/>
          <p:nvPr/>
        </p:nvSpPr>
        <p:spPr>
          <a:xfrm>
            <a:off x="1582072" y="1423052"/>
            <a:ext cx="1098210" cy="523220"/>
          </a:xfrm>
          <a:prstGeom prst="rect">
            <a:avLst/>
          </a:prstGeom>
          <a:noFill/>
        </p:spPr>
        <p:txBody>
          <a:bodyPr wrap="square" rtlCol="0">
            <a:spAutoFit/>
          </a:bodyPr>
          <a:lstStyle/>
          <a:p>
            <a:pPr algn="ctr"/>
            <a:r>
              <a:rPr lang="en-US" sz="1400" dirty="0">
                <a:latin typeface="Franklin Gothic Demi Cond" panose="020B0706030402020204" pitchFamily="34" charset="0"/>
                <a:cs typeface="Aharoni" panose="02010803020104030203" pitchFamily="2" charset="-79"/>
              </a:rPr>
              <a:t>16</a:t>
            </a:r>
          </a:p>
          <a:p>
            <a:pPr algn="ctr"/>
            <a:r>
              <a:rPr lang="en-US" sz="1400" dirty="0">
                <a:latin typeface="Franklin Gothic Demi Cond" panose="020B0706030402020204" pitchFamily="34" charset="0"/>
                <a:cs typeface="Aharoni" panose="02010803020104030203" pitchFamily="2" charset="-79"/>
              </a:rPr>
              <a:t>Retirements</a:t>
            </a:r>
          </a:p>
        </p:txBody>
      </p:sp>
      <p:sp>
        <p:nvSpPr>
          <p:cNvPr id="3" name="TextBox 2">
            <a:extLst>
              <a:ext uri="{FF2B5EF4-FFF2-40B4-BE49-F238E27FC236}">
                <a16:creationId xmlns:a16="http://schemas.microsoft.com/office/drawing/2014/main" id="{13160E26-9E24-33FB-E9CF-020CC108F39F}"/>
              </a:ext>
            </a:extLst>
          </p:cNvPr>
          <p:cNvSpPr txBox="1"/>
          <p:nvPr/>
        </p:nvSpPr>
        <p:spPr>
          <a:xfrm>
            <a:off x="2578501" y="3977418"/>
            <a:ext cx="1098210" cy="738664"/>
          </a:xfrm>
          <a:prstGeom prst="rect">
            <a:avLst/>
          </a:prstGeom>
          <a:noFill/>
        </p:spPr>
        <p:txBody>
          <a:bodyPr wrap="square" rtlCol="0">
            <a:spAutoFit/>
          </a:bodyPr>
          <a:lstStyle/>
          <a:p>
            <a:pPr algn="ctr"/>
            <a:r>
              <a:rPr lang="en-US" sz="1400" dirty="0">
                <a:latin typeface="Franklin Gothic Demi Cond" panose="020B0706030402020204" pitchFamily="34" charset="0"/>
                <a:cs typeface="Aharoni" panose="02010803020104030203" pitchFamily="2" charset="-79"/>
              </a:rPr>
              <a:t>0</a:t>
            </a:r>
          </a:p>
          <a:p>
            <a:pPr algn="ctr"/>
            <a:r>
              <a:rPr lang="en-US" sz="1400" dirty="0">
                <a:latin typeface="Franklin Gothic Demi Cond" panose="020B0706030402020204" pitchFamily="34" charset="0"/>
                <a:cs typeface="Aharoni" panose="02010803020104030203" pitchFamily="2" charset="-79"/>
              </a:rPr>
              <a:t>Disability</a:t>
            </a:r>
          </a:p>
          <a:p>
            <a:pPr algn="ctr"/>
            <a:r>
              <a:rPr lang="en-US" sz="1400" dirty="0">
                <a:latin typeface="Franklin Gothic Demi Cond" panose="020B0706030402020204" pitchFamily="34" charset="0"/>
                <a:cs typeface="Aharoni" panose="02010803020104030203" pitchFamily="2" charset="-79"/>
              </a:rPr>
              <a:t>Retirement</a:t>
            </a:r>
          </a:p>
        </p:txBody>
      </p:sp>
      <p:sp>
        <p:nvSpPr>
          <p:cNvPr id="7" name="TextBox 6">
            <a:extLst>
              <a:ext uri="{FF2B5EF4-FFF2-40B4-BE49-F238E27FC236}">
                <a16:creationId xmlns:a16="http://schemas.microsoft.com/office/drawing/2014/main" id="{A079EF69-6F18-E0BD-6339-9BEE2DE5991B}"/>
              </a:ext>
            </a:extLst>
          </p:cNvPr>
          <p:cNvSpPr txBox="1"/>
          <p:nvPr/>
        </p:nvSpPr>
        <p:spPr>
          <a:xfrm>
            <a:off x="4313835" y="3623344"/>
            <a:ext cx="1098210" cy="523220"/>
          </a:xfrm>
          <a:prstGeom prst="rect">
            <a:avLst/>
          </a:prstGeom>
          <a:noFill/>
        </p:spPr>
        <p:txBody>
          <a:bodyPr wrap="square" rtlCol="0">
            <a:spAutoFit/>
          </a:bodyPr>
          <a:lstStyle/>
          <a:p>
            <a:pPr algn="ctr"/>
            <a:r>
              <a:rPr lang="en-US" sz="1400" dirty="0">
                <a:latin typeface="Franklin Gothic Demi Cond" panose="020B0706030402020204" pitchFamily="34" charset="0"/>
                <a:cs typeface="Aharoni" panose="02010803020104030203" pitchFamily="2" charset="-79"/>
              </a:rPr>
              <a:t>3</a:t>
            </a:r>
          </a:p>
          <a:p>
            <a:pPr algn="ctr"/>
            <a:r>
              <a:rPr lang="en-US" sz="1400" dirty="0">
                <a:latin typeface="Franklin Gothic Demi Cond" panose="020B0706030402020204" pitchFamily="34" charset="0"/>
                <a:cs typeface="Aharoni" panose="02010803020104030203" pitchFamily="2" charset="-79"/>
              </a:rPr>
              <a:t>Retirements</a:t>
            </a:r>
          </a:p>
        </p:txBody>
      </p:sp>
      <p:sp>
        <p:nvSpPr>
          <p:cNvPr id="8" name="TextBox 7">
            <a:extLst>
              <a:ext uri="{FF2B5EF4-FFF2-40B4-BE49-F238E27FC236}">
                <a16:creationId xmlns:a16="http://schemas.microsoft.com/office/drawing/2014/main" id="{D9441F3C-54E3-9DA9-3101-09DA12C1920D}"/>
              </a:ext>
            </a:extLst>
          </p:cNvPr>
          <p:cNvSpPr txBox="1"/>
          <p:nvPr/>
        </p:nvSpPr>
        <p:spPr>
          <a:xfrm>
            <a:off x="5367518" y="3977418"/>
            <a:ext cx="1098210" cy="738664"/>
          </a:xfrm>
          <a:prstGeom prst="rect">
            <a:avLst/>
          </a:prstGeom>
          <a:noFill/>
        </p:spPr>
        <p:txBody>
          <a:bodyPr wrap="square" rtlCol="0">
            <a:spAutoFit/>
          </a:bodyPr>
          <a:lstStyle/>
          <a:p>
            <a:pPr algn="ctr"/>
            <a:r>
              <a:rPr lang="en-US" sz="1400" dirty="0">
                <a:latin typeface="Franklin Gothic Demi Cond" panose="020B0706030402020204" pitchFamily="34" charset="0"/>
                <a:cs typeface="Aharoni" panose="02010803020104030203" pitchFamily="2" charset="-79"/>
              </a:rPr>
              <a:t>0</a:t>
            </a:r>
          </a:p>
          <a:p>
            <a:pPr algn="ctr"/>
            <a:r>
              <a:rPr lang="en-US" sz="1400" dirty="0">
                <a:latin typeface="Franklin Gothic Demi Cond" panose="020B0706030402020204" pitchFamily="34" charset="0"/>
                <a:cs typeface="Aharoni" panose="02010803020104030203" pitchFamily="2" charset="-79"/>
              </a:rPr>
              <a:t>Disability</a:t>
            </a:r>
          </a:p>
          <a:p>
            <a:pPr algn="ctr"/>
            <a:r>
              <a:rPr lang="en-US" sz="1400" dirty="0">
                <a:latin typeface="Franklin Gothic Demi Cond" panose="020B0706030402020204" pitchFamily="34" charset="0"/>
                <a:cs typeface="Aharoni" panose="02010803020104030203" pitchFamily="2" charset="-79"/>
              </a:rPr>
              <a:t>Retirements</a:t>
            </a:r>
          </a:p>
        </p:txBody>
      </p:sp>
      <p:sp>
        <p:nvSpPr>
          <p:cNvPr id="12" name="TextBox 11">
            <a:extLst>
              <a:ext uri="{FF2B5EF4-FFF2-40B4-BE49-F238E27FC236}">
                <a16:creationId xmlns:a16="http://schemas.microsoft.com/office/drawing/2014/main" id="{00C71458-B9E7-B022-376C-294D958EBA41}"/>
              </a:ext>
            </a:extLst>
          </p:cNvPr>
          <p:cNvSpPr txBox="1"/>
          <p:nvPr/>
        </p:nvSpPr>
        <p:spPr>
          <a:xfrm>
            <a:off x="7070975" y="1785781"/>
            <a:ext cx="1098210" cy="523220"/>
          </a:xfrm>
          <a:prstGeom prst="rect">
            <a:avLst/>
          </a:prstGeom>
          <a:noFill/>
        </p:spPr>
        <p:txBody>
          <a:bodyPr wrap="square" rtlCol="0">
            <a:spAutoFit/>
          </a:bodyPr>
          <a:lstStyle/>
          <a:p>
            <a:pPr algn="ctr"/>
            <a:r>
              <a:rPr lang="en-US" sz="1400" dirty="0">
                <a:latin typeface="Franklin Gothic Demi Cond" panose="020B0706030402020204" pitchFamily="34" charset="0"/>
                <a:cs typeface="Aharoni" panose="02010803020104030203" pitchFamily="2" charset="-79"/>
              </a:rPr>
              <a:t>14</a:t>
            </a:r>
          </a:p>
          <a:p>
            <a:pPr algn="ctr"/>
            <a:r>
              <a:rPr lang="en-US" sz="1400" dirty="0">
                <a:latin typeface="Franklin Gothic Demi Cond" panose="020B0706030402020204" pitchFamily="34" charset="0"/>
                <a:cs typeface="Aharoni" panose="02010803020104030203" pitchFamily="2" charset="-79"/>
              </a:rPr>
              <a:t>DROP</a:t>
            </a:r>
          </a:p>
        </p:txBody>
      </p:sp>
    </p:spTree>
    <p:extLst>
      <p:ext uri="{BB962C8B-B14F-4D97-AF65-F5344CB8AC3E}">
        <p14:creationId xmlns:p14="http://schemas.microsoft.com/office/powerpoint/2010/main" val="1635402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able&#10;&#10;Description automatically generated">
            <a:extLst>
              <a:ext uri="{FF2B5EF4-FFF2-40B4-BE49-F238E27FC236}">
                <a16:creationId xmlns:a16="http://schemas.microsoft.com/office/drawing/2014/main" id="{8B528F96-4FBC-D14D-9DBF-E8D5847816EC}"/>
              </a:ext>
            </a:extLst>
          </p:cNvPr>
          <p:cNvPicPr>
            <a:picLocks noGrp="1" noChangeAspect="1"/>
          </p:cNvPicPr>
          <p:nvPr>
            <p:ph idx="1"/>
          </p:nvPr>
        </p:nvPicPr>
        <p:blipFill>
          <a:blip r:embed="rId3"/>
          <a:stretch>
            <a:fillRect/>
          </a:stretch>
        </p:blipFill>
        <p:spPr>
          <a:xfrm>
            <a:off x="0" y="11430"/>
            <a:ext cx="12192000" cy="6858000"/>
          </a:xfrm>
        </p:spPr>
      </p:pic>
      <p:cxnSp>
        <p:nvCxnSpPr>
          <p:cNvPr id="6" name="Straight Connector 5">
            <a:extLst>
              <a:ext uri="{FF2B5EF4-FFF2-40B4-BE49-F238E27FC236}">
                <a16:creationId xmlns:a16="http://schemas.microsoft.com/office/drawing/2014/main" id="{6FEAD236-CA9D-4744-B0D5-CA5D71E977A1}"/>
              </a:ext>
            </a:extLst>
          </p:cNvPr>
          <p:cNvCxnSpPr>
            <a:cxnSpLocks/>
          </p:cNvCxnSpPr>
          <p:nvPr/>
        </p:nvCxnSpPr>
        <p:spPr>
          <a:xfrm>
            <a:off x="736270" y="997698"/>
            <a:ext cx="8164286" cy="0"/>
          </a:xfrm>
          <a:prstGeom prst="line">
            <a:avLst/>
          </a:prstGeom>
          <a:ln>
            <a:solidFill>
              <a:srgbClr val="00966C"/>
            </a:solidFill>
          </a:ln>
        </p:spPr>
        <p:style>
          <a:lnRef idx="3">
            <a:schemeClr val="dk1"/>
          </a:lnRef>
          <a:fillRef idx="0">
            <a:schemeClr val="dk1"/>
          </a:fillRef>
          <a:effectRef idx="2">
            <a:schemeClr val="dk1"/>
          </a:effectRef>
          <a:fontRef idx="minor">
            <a:schemeClr val="tx1"/>
          </a:fontRef>
        </p:style>
      </p:cxnSp>
      <p:sp>
        <p:nvSpPr>
          <p:cNvPr id="10" name="Title 1">
            <a:extLst>
              <a:ext uri="{FF2B5EF4-FFF2-40B4-BE49-F238E27FC236}">
                <a16:creationId xmlns:a16="http://schemas.microsoft.com/office/drawing/2014/main" id="{FA98C37F-55A3-4E7B-86A6-ACEF14E0FB89}"/>
              </a:ext>
            </a:extLst>
          </p:cNvPr>
          <p:cNvSpPr>
            <a:spLocks noGrp="1"/>
          </p:cNvSpPr>
          <p:nvPr>
            <p:ph type="title"/>
          </p:nvPr>
        </p:nvSpPr>
        <p:spPr>
          <a:xfrm>
            <a:off x="838200" y="0"/>
            <a:ext cx="10515600" cy="1325563"/>
          </a:xfrm>
        </p:spPr>
        <p:txBody>
          <a:bodyPr/>
          <a:lstStyle/>
          <a:p>
            <a:r>
              <a:rPr lang="en-US" sz="4400" dirty="0"/>
              <a:t>Personnel Activities</a:t>
            </a:r>
            <a:endParaRPr lang="en-US" b="1" dirty="0"/>
          </a:p>
        </p:txBody>
      </p:sp>
      <p:sp>
        <p:nvSpPr>
          <p:cNvPr id="11" name="Content Placeholder 1">
            <a:extLst>
              <a:ext uri="{FF2B5EF4-FFF2-40B4-BE49-F238E27FC236}">
                <a16:creationId xmlns:a16="http://schemas.microsoft.com/office/drawing/2014/main" id="{8E2072B5-1E9F-4375-B807-2C29A62E4609}"/>
              </a:ext>
            </a:extLst>
          </p:cNvPr>
          <p:cNvSpPr txBox="1">
            <a:spLocks/>
          </p:cNvSpPr>
          <p:nvPr/>
        </p:nvSpPr>
        <p:spPr>
          <a:xfrm>
            <a:off x="736270" y="1138526"/>
            <a:ext cx="10972800" cy="43891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defRPr/>
            </a:pPr>
            <a:endParaRPr lang="en-US" altLang="en-US" sz="2000" dirty="0">
              <a:latin typeface="+mj-lt"/>
            </a:endParaRPr>
          </a:p>
        </p:txBody>
      </p:sp>
      <p:sp>
        <p:nvSpPr>
          <p:cNvPr id="8" name="Content Placeholder 1">
            <a:extLst>
              <a:ext uri="{FF2B5EF4-FFF2-40B4-BE49-F238E27FC236}">
                <a16:creationId xmlns:a16="http://schemas.microsoft.com/office/drawing/2014/main" id="{EE963D04-0900-4EEF-A7AF-5A70F2F75C02}"/>
              </a:ext>
            </a:extLst>
          </p:cNvPr>
          <p:cNvSpPr txBox="1">
            <a:spLocks/>
          </p:cNvSpPr>
          <p:nvPr/>
        </p:nvSpPr>
        <p:spPr>
          <a:xfrm>
            <a:off x="736271" y="1734878"/>
            <a:ext cx="6662612" cy="2168534"/>
          </a:xfrm>
          <a:prstGeom prst="rect">
            <a:avLst/>
          </a:prstGeom>
        </p:spPr>
        <p:style>
          <a:lnRef idx="1">
            <a:schemeClr val="accent6"/>
          </a:lnRef>
          <a:fillRef idx="2">
            <a:schemeClr val="accent6"/>
          </a:fillRef>
          <a:effectRef idx="1">
            <a:schemeClr val="accent6"/>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82880" marR="0" lvl="0" indent="-182880">
              <a:lnSpc>
                <a:spcPct val="100000"/>
              </a:lnSpc>
              <a:spcBef>
                <a:spcPts val="0"/>
              </a:spcBef>
              <a:buFont typeface="Courier New" panose="02070309020205020404" pitchFamily="49" charset="0"/>
              <a:buChar char="o"/>
            </a:pPr>
            <a:r>
              <a:rPr lang="en-US" sz="1600" dirty="0">
                <a:solidFill>
                  <a:srgbClr val="000000"/>
                </a:solidFill>
                <a:ea typeface="Calibri" panose="020F0502020204030204" pitchFamily="34" charset="0"/>
                <a:cs typeface="Times New Roman" panose="02020603050405020304" pitchFamily="18" charset="0"/>
              </a:rPr>
              <a:t>We will continue to offer both an HMO and PPO plan through Louisiana Blue with the same coverage as last year with no increase in premiums. </a:t>
            </a:r>
          </a:p>
          <a:p>
            <a:pPr marL="182880" marR="0" lvl="0" indent="-182880">
              <a:lnSpc>
                <a:spcPct val="100000"/>
              </a:lnSpc>
              <a:spcBef>
                <a:spcPts val="0"/>
              </a:spcBef>
              <a:buFont typeface="Courier New" panose="02070309020205020404" pitchFamily="49" charset="0"/>
              <a:buChar char="o"/>
            </a:pPr>
            <a:r>
              <a:rPr lang="en-US" sz="1600" dirty="0">
                <a:solidFill>
                  <a:srgbClr val="000000"/>
                </a:solidFill>
                <a:ea typeface="Calibri" panose="020F0502020204030204" pitchFamily="34" charset="0"/>
                <a:cs typeface="Times New Roman" panose="02020603050405020304" pitchFamily="18" charset="0"/>
              </a:rPr>
              <a:t>Dental, Vision, Life and Disability Insurance will remain with Mutual of Omaha with no change in coverage or premiums.</a:t>
            </a:r>
          </a:p>
          <a:p>
            <a:pPr marL="182880" indent="-182880">
              <a:lnSpc>
                <a:spcPct val="100000"/>
              </a:lnSpc>
              <a:spcBef>
                <a:spcPts val="0"/>
              </a:spcBef>
              <a:buFont typeface="Courier New" panose="02070309020205020404" pitchFamily="49" charset="0"/>
              <a:buChar char="o"/>
            </a:pPr>
            <a:r>
              <a:rPr lang="en-US" sz="1600" dirty="0">
                <a:solidFill>
                  <a:srgbClr val="000000"/>
                </a:solidFill>
                <a:ea typeface="Calibri" panose="020F0502020204030204" pitchFamily="34" charset="0"/>
                <a:cs typeface="Times New Roman" panose="02020603050405020304" pitchFamily="18" charset="0"/>
              </a:rPr>
              <a:t>Flexible Spending Account open enrollment – end of year.</a:t>
            </a:r>
          </a:p>
          <a:p>
            <a:pPr marL="640080" lvl="1" indent="-182880">
              <a:lnSpc>
                <a:spcPct val="100000"/>
              </a:lnSpc>
              <a:spcBef>
                <a:spcPts val="0"/>
              </a:spcBef>
              <a:buFont typeface="Courier New" panose="02070309020205020404" pitchFamily="49" charset="0"/>
              <a:buChar char="o"/>
            </a:pPr>
            <a:r>
              <a:rPr lang="en-US" sz="1600" dirty="0">
                <a:solidFill>
                  <a:srgbClr val="000000"/>
                </a:solidFill>
                <a:ea typeface="Calibri" panose="020F0502020204030204" pitchFamily="34" charset="0"/>
                <a:cs typeface="Times New Roman" panose="02020603050405020304" pitchFamily="18" charset="0"/>
              </a:rPr>
              <a:t>FSA – Flexible Spending Account: 59 Enrolled</a:t>
            </a:r>
          </a:p>
          <a:p>
            <a:pPr marL="640080" lvl="1" indent="-182880">
              <a:lnSpc>
                <a:spcPct val="100000"/>
              </a:lnSpc>
              <a:spcBef>
                <a:spcPts val="0"/>
              </a:spcBef>
              <a:buFont typeface="Courier New" panose="02070309020205020404" pitchFamily="49" charset="0"/>
              <a:buChar char="o"/>
            </a:pPr>
            <a:r>
              <a:rPr lang="en-US" sz="1600" dirty="0">
                <a:solidFill>
                  <a:srgbClr val="000000"/>
                </a:solidFill>
                <a:ea typeface="Calibri" panose="020F0502020204030204" pitchFamily="34" charset="0"/>
                <a:cs typeface="Times New Roman" panose="02020603050405020304" pitchFamily="18" charset="0"/>
              </a:rPr>
              <a:t>DCFSA – Dependent Care Flexible Spending Account: 4 Enrolled</a:t>
            </a:r>
          </a:p>
          <a:p>
            <a:pPr marL="182880" marR="0" lvl="0" indent="-182880">
              <a:lnSpc>
                <a:spcPct val="100000"/>
              </a:lnSpc>
              <a:spcBef>
                <a:spcPts val="0"/>
              </a:spcBef>
              <a:buFont typeface="Courier New" panose="02070309020205020404" pitchFamily="49" charset="0"/>
              <a:buChar char="o"/>
            </a:pPr>
            <a:endParaRPr lang="en-US" sz="1600" dirty="0">
              <a:solidFill>
                <a:srgbClr val="000000"/>
              </a:solidFill>
              <a:latin typeface="+mj-lt"/>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11AB2D94-A45E-9428-9B3F-6D393EEA6710}"/>
              </a:ext>
            </a:extLst>
          </p:cNvPr>
          <p:cNvSpPr txBox="1"/>
          <p:nvPr/>
        </p:nvSpPr>
        <p:spPr>
          <a:xfrm>
            <a:off x="736271" y="1249486"/>
            <a:ext cx="3142532" cy="369332"/>
          </a:xfrm>
          <a:prstGeom prst="rect">
            <a:avLst/>
          </a:prstGeom>
          <a:noFill/>
        </p:spPr>
        <p:txBody>
          <a:bodyPr wrap="square" rtlCol="0">
            <a:spAutoFit/>
          </a:bodyPr>
          <a:lstStyle/>
          <a:p>
            <a:r>
              <a:rPr lang="en-US" dirty="0">
                <a:latin typeface="Franklin Gothic Demi Cond" panose="020B0706030402020204" pitchFamily="34" charset="0"/>
                <a:cs typeface="Aharoni" panose="02010803020104030203" pitchFamily="2" charset="-79"/>
              </a:rPr>
              <a:t>July 2026 Benefits Renewal</a:t>
            </a:r>
          </a:p>
        </p:txBody>
      </p:sp>
      <p:sp>
        <p:nvSpPr>
          <p:cNvPr id="9" name="TextBox 8">
            <a:extLst>
              <a:ext uri="{FF2B5EF4-FFF2-40B4-BE49-F238E27FC236}">
                <a16:creationId xmlns:a16="http://schemas.microsoft.com/office/drawing/2014/main" id="{2D17E629-BF3E-4CA1-71E8-6690BF7A7A9E}"/>
              </a:ext>
            </a:extLst>
          </p:cNvPr>
          <p:cNvSpPr txBox="1"/>
          <p:nvPr/>
        </p:nvSpPr>
        <p:spPr>
          <a:xfrm>
            <a:off x="1579105" y="4185861"/>
            <a:ext cx="3142532" cy="369332"/>
          </a:xfrm>
          <a:prstGeom prst="rect">
            <a:avLst/>
          </a:prstGeom>
          <a:noFill/>
        </p:spPr>
        <p:txBody>
          <a:bodyPr wrap="square" rtlCol="0">
            <a:spAutoFit/>
          </a:bodyPr>
          <a:lstStyle/>
          <a:p>
            <a:r>
              <a:rPr lang="en-US" dirty="0">
                <a:latin typeface="Franklin Gothic Demi Cond" panose="020B0706030402020204" pitchFamily="34" charset="0"/>
                <a:cs typeface="Aharoni" panose="02010803020104030203" pitchFamily="2" charset="-79"/>
              </a:rPr>
              <a:t>Current Preferred Rate Premiums</a:t>
            </a:r>
          </a:p>
        </p:txBody>
      </p:sp>
      <p:sp>
        <p:nvSpPr>
          <p:cNvPr id="13" name="Arrow: Down 12">
            <a:extLst>
              <a:ext uri="{FF2B5EF4-FFF2-40B4-BE49-F238E27FC236}">
                <a16:creationId xmlns:a16="http://schemas.microsoft.com/office/drawing/2014/main" id="{30D9B079-5DA0-65DA-551D-B0CD28F8DA45}"/>
              </a:ext>
            </a:extLst>
          </p:cNvPr>
          <p:cNvSpPr/>
          <p:nvPr/>
        </p:nvSpPr>
        <p:spPr>
          <a:xfrm>
            <a:off x="1116417" y="3977848"/>
            <a:ext cx="452761" cy="550471"/>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graphicFrame>
        <p:nvGraphicFramePr>
          <p:cNvPr id="7" name="Table 6">
            <a:extLst>
              <a:ext uri="{FF2B5EF4-FFF2-40B4-BE49-F238E27FC236}">
                <a16:creationId xmlns:a16="http://schemas.microsoft.com/office/drawing/2014/main" id="{80A5194E-ACB4-0B76-0DFC-0743A8307925}"/>
              </a:ext>
            </a:extLst>
          </p:cNvPr>
          <p:cNvGraphicFramePr>
            <a:graphicFrameLocks noGrp="1"/>
          </p:cNvGraphicFramePr>
          <p:nvPr>
            <p:extLst>
              <p:ext uri="{D42A27DB-BD31-4B8C-83A1-F6EECF244321}">
                <p14:modId xmlns:p14="http://schemas.microsoft.com/office/powerpoint/2010/main" val="904520381"/>
              </p:ext>
            </p:extLst>
          </p:nvPr>
        </p:nvGraphicFramePr>
        <p:xfrm>
          <a:off x="7606666" y="3323934"/>
          <a:ext cx="4377550" cy="2344538"/>
        </p:xfrm>
        <a:graphic>
          <a:graphicData uri="http://schemas.openxmlformats.org/drawingml/2006/table">
            <a:tbl>
              <a:tblPr firstRow="1" bandRow="1">
                <a:tableStyleId>{93296810-A885-4BE3-A3E7-6D5BEEA58F35}</a:tableStyleId>
              </a:tblPr>
              <a:tblGrid>
                <a:gridCol w="2425944">
                  <a:extLst>
                    <a:ext uri="{9D8B030D-6E8A-4147-A177-3AD203B41FA5}">
                      <a16:colId xmlns:a16="http://schemas.microsoft.com/office/drawing/2014/main" val="3004555133"/>
                    </a:ext>
                  </a:extLst>
                </a:gridCol>
                <a:gridCol w="1951606">
                  <a:extLst>
                    <a:ext uri="{9D8B030D-6E8A-4147-A177-3AD203B41FA5}">
                      <a16:colId xmlns:a16="http://schemas.microsoft.com/office/drawing/2014/main" val="483876577"/>
                    </a:ext>
                  </a:extLst>
                </a:gridCol>
              </a:tblGrid>
              <a:tr h="334934">
                <a:tc>
                  <a:txBody>
                    <a:bodyPr/>
                    <a:lstStyle/>
                    <a:p>
                      <a:r>
                        <a:rPr lang="en-US" sz="1400" dirty="0"/>
                        <a:t>Benefit</a:t>
                      </a:r>
                    </a:p>
                  </a:txBody>
                  <a:tcPr/>
                </a:tc>
                <a:tc>
                  <a:txBody>
                    <a:bodyPr/>
                    <a:lstStyle/>
                    <a:p>
                      <a:r>
                        <a:rPr lang="en-US" sz="1400" dirty="0"/>
                        <a:t>Provider</a:t>
                      </a:r>
                    </a:p>
                  </a:txBody>
                  <a:tcPr/>
                </a:tc>
                <a:extLst>
                  <a:ext uri="{0D108BD9-81ED-4DB2-BD59-A6C34878D82A}">
                    <a16:rowId xmlns:a16="http://schemas.microsoft.com/office/drawing/2014/main" val="4083073686"/>
                  </a:ext>
                </a:extLst>
              </a:tr>
              <a:tr h="334934">
                <a:tc>
                  <a:txBody>
                    <a:bodyPr/>
                    <a:lstStyle/>
                    <a:p>
                      <a:r>
                        <a:rPr lang="en-US" sz="1400" dirty="0"/>
                        <a:t>Health</a:t>
                      </a:r>
                    </a:p>
                  </a:txBody>
                  <a:tcPr/>
                </a:tc>
                <a:tc>
                  <a:txBody>
                    <a:bodyPr/>
                    <a:lstStyle/>
                    <a:p>
                      <a:r>
                        <a:rPr lang="en-US" sz="1400" dirty="0"/>
                        <a:t>Louisiana Blue</a:t>
                      </a:r>
                    </a:p>
                  </a:txBody>
                  <a:tcPr/>
                </a:tc>
                <a:extLst>
                  <a:ext uri="{0D108BD9-81ED-4DB2-BD59-A6C34878D82A}">
                    <a16:rowId xmlns:a16="http://schemas.microsoft.com/office/drawing/2014/main" val="1332892746"/>
                  </a:ext>
                </a:extLst>
              </a:tr>
              <a:tr h="334934">
                <a:tc>
                  <a:txBody>
                    <a:bodyPr/>
                    <a:lstStyle/>
                    <a:p>
                      <a:r>
                        <a:rPr lang="en-US" sz="1400" dirty="0"/>
                        <a:t>Dental</a:t>
                      </a:r>
                    </a:p>
                  </a:txBody>
                  <a:tcPr/>
                </a:tc>
                <a:tc>
                  <a:txBody>
                    <a:bodyPr/>
                    <a:lstStyle/>
                    <a:p>
                      <a:r>
                        <a:rPr lang="en-US" sz="1400" dirty="0"/>
                        <a:t>Mutual of Omaha</a:t>
                      </a:r>
                    </a:p>
                  </a:txBody>
                  <a:tcPr/>
                </a:tc>
                <a:extLst>
                  <a:ext uri="{0D108BD9-81ED-4DB2-BD59-A6C34878D82A}">
                    <a16:rowId xmlns:a16="http://schemas.microsoft.com/office/drawing/2014/main" val="3517575353"/>
                  </a:ext>
                </a:extLst>
              </a:tr>
              <a:tr h="334934">
                <a:tc>
                  <a:txBody>
                    <a:bodyPr/>
                    <a:lstStyle/>
                    <a:p>
                      <a:r>
                        <a:rPr lang="en-US" sz="1400" dirty="0"/>
                        <a:t>Vision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Mutual of Omaha</a:t>
                      </a:r>
                    </a:p>
                  </a:txBody>
                  <a:tcPr/>
                </a:tc>
                <a:extLst>
                  <a:ext uri="{0D108BD9-81ED-4DB2-BD59-A6C34878D82A}">
                    <a16:rowId xmlns:a16="http://schemas.microsoft.com/office/drawing/2014/main" val="464856231"/>
                  </a:ext>
                </a:extLst>
              </a:tr>
              <a:tr h="334934">
                <a:tc>
                  <a:txBody>
                    <a:bodyPr/>
                    <a:lstStyle/>
                    <a:p>
                      <a:r>
                        <a:rPr lang="en-US" sz="1400" dirty="0"/>
                        <a:t>Life &amp; AD&amp;D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Mutual of Omaha</a:t>
                      </a:r>
                    </a:p>
                  </a:txBody>
                  <a:tcPr/>
                </a:tc>
                <a:extLst>
                  <a:ext uri="{0D108BD9-81ED-4DB2-BD59-A6C34878D82A}">
                    <a16:rowId xmlns:a16="http://schemas.microsoft.com/office/drawing/2014/main" val="1644377585"/>
                  </a:ext>
                </a:extLst>
              </a:tr>
              <a:tr h="334934">
                <a:tc>
                  <a:txBody>
                    <a:bodyPr/>
                    <a:lstStyle/>
                    <a:p>
                      <a:r>
                        <a:rPr lang="en-US" sz="1400" dirty="0"/>
                        <a:t>Short &amp; Long Term Disability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Mutual of Omaha</a:t>
                      </a:r>
                    </a:p>
                  </a:txBody>
                  <a:tcPr/>
                </a:tc>
                <a:extLst>
                  <a:ext uri="{0D108BD9-81ED-4DB2-BD59-A6C34878D82A}">
                    <a16:rowId xmlns:a16="http://schemas.microsoft.com/office/drawing/2014/main" val="2922205722"/>
                  </a:ext>
                </a:extLst>
              </a:tr>
              <a:tr h="334934">
                <a:tc>
                  <a:txBody>
                    <a:bodyPr/>
                    <a:lstStyle/>
                    <a:p>
                      <a:r>
                        <a:rPr lang="en-US" sz="1400" dirty="0"/>
                        <a:t>Flexible Spending Account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Health Equity</a:t>
                      </a:r>
                    </a:p>
                  </a:txBody>
                  <a:tcPr/>
                </a:tc>
                <a:extLst>
                  <a:ext uri="{0D108BD9-81ED-4DB2-BD59-A6C34878D82A}">
                    <a16:rowId xmlns:a16="http://schemas.microsoft.com/office/drawing/2014/main" val="590910789"/>
                  </a:ext>
                </a:extLst>
              </a:tr>
            </a:tbl>
          </a:graphicData>
        </a:graphic>
      </p:graphicFrame>
      <p:graphicFrame>
        <p:nvGraphicFramePr>
          <p:cNvPr id="12" name="Table 11">
            <a:extLst>
              <a:ext uri="{FF2B5EF4-FFF2-40B4-BE49-F238E27FC236}">
                <a16:creationId xmlns:a16="http://schemas.microsoft.com/office/drawing/2014/main" id="{AF3C8FB6-4DEA-40CB-30D4-C7FA7A98290C}"/>
              </a:ext>
            </a:extLst>
          </p:cNvPr>
          <p:cNvGraphicFramePr>
            <a:graphicFrameLocks noGrp="1"/>
          </p:cNvGraphicFramePr>
          <p:nvPr>
            <p:extLst>
              <p:ext uri="{D42A27DB-BD31-4B8C-83A1-F6EECF244321}">
                <p14:modId xmlns:p14="http://schemas.microsoft.com/office/powerpoint/2010/main" val="1507511069"/>
              </p:ext>
            </p:extLst>
          </p:nvPr>
        </p:nvGraphicFramePr>
        <p:xfrm>
          <a:off x="940539" y="4647146"/>
          <a:ext cx="6337464" cy="1506335"/>
        </p:xfrm>
        <a:graphic>
          <a:graphicData uri="http://schemas.openxmlformats.org/drawingml/2006/table">
            <a:tbl>
              <a:tblPr firstRow="1" bandRow="1">
                <a:tableStyleId>{5C22544A-7EE6-4342-B048-85BDC9FD1C3A}</a:tableStyleId>
              </a:tblPr>
              <a:tblGrid>
                <a:gridCol w="1584366">
                  <a:extLst>
                    <a:ext uri="{9D8B030D-6E8A-4147-A177-3AD203B41FA5}">
                      <a16:colId xmlns:a16="http://schemas.microsoft.com/office/drawing/2014/main" val="4018101793"/>
                    </a:ext>
                  </a:extLst>
                </a:gridCol>
                <a:gridCol w="1584366">
                  <a:extLst>
                    <a:ext uri="{9D8B030D-6E8A-4147-A177-3AD203B41FA5}">
                      <a16:colId xmlns:a16="http://schemas.microsoft.com/office/drawing/2014/main" val="3104392903"/>
                    </a:ext>
                  </a:extLst>
                </a:gridCol>
                <a:gridCol w="1584366">
                  <a:extLst>
                    <a:ext uri="{9D8B030D-6E8A-4147-A177-3AD203B41FA5}">
                      <a16:colId xmlns:a16="http://schemas.microsoft.com/office/drawing/2014/main" val="1707678397"/>
                    </a:ext>
                  </a:extLst>
                </a:gridCol>
                <a:gridCol w="1584366">
                  <a:extLst>
                    <a:ext uri="{9D8B030D-6E8A-4147-A177-3AD203B41FA5}">
                      <a16:colId xmlns:a16="http://schemas.microsoft.com/office/drawing/2014/main" val="62222200"/>
                    </a:ext>
                  </a:extLst>
                </a:gridCol>
              </a:tblGrid>
              <a:tr h="301267">
                <a:tc>
                  <a:txBody>
                    <a:bodyPr/>
                    <a:lstStyle/>
                    <a:p>
                      <a:r>
                        <a:rPr lang="en-US" sz="1100" dirty="0">
                          <a:latin typeface="+mn-lt"/>
                        </a:rPr>
                        <a:t>Plan</a:t>
                      </a:r>
                    </a:p>
                  </a:txBody>
                  <a:tcPr/>
                </a:tc>
                <a:tc>
                  <a:txBody>
                    <a:bodyPr/>
                    <a:lstStyle/>
                    <a:p>
                      <a:r>
                        <a:rPr lang="en-US" sz="1100" dirty="0">
                          <a:latin typeface="+mn-lt"/>
                        </a:rPr>
                        <a:t>Employee</a:t>
                      </a:r>
                    </a:p>
                  </a:txBody>
                  <a:tcPr/>
                </a:tc>
                <a:tc>
                  <a:txBody>
                    <a:bodyPr/>
                    <a:lstStyle/>
                    <a:p>
                      <a:r>
                        <a:rPr lang="en-US" sz="1100" dirty="0">
                          <a:latin typeface="+mn-lt"/>
                        </a:rPr>
                        <a:t>Parish</a:t>
                      </a:r>
                    </a:p>
                  </a:txBody>
                  <a:tcPr/>
                </a:tc>
                <a:tc>
                  <a:txBody>
                    <a:bodyPr/>
                    <a:lstStyle/>
                    <a:p>
                      <a:r>
                        <a:rPr lang="en-US" sz="1100" dirty="0">
                          <a:latin typeface="+mn-lt"/>
                        </a:rPr>
                        <a:t>Total</a:t>
                      </a:r>
                    </a:p>
                  </a:txBody>
                  <a:tcPr/>
                </a:tc>
                <a:extLst>
                  <a:ext uri="{0D108BD9-81ED-4DB2-BD59-A6C34878D82A}">
                    <a16:rowId xmlns:a16="http://schemas.microsoft.com/office/drawing/2014/main" val="44255039"/>
                  </a:ext>
                </a:extLst>
              </a:tr>
              <a:tr h="301267">
                <a:tc>
                  <a:txBody>
                    <a:bodyPr/>
                    <a:lstStyle/>
                    <a:p>
                      <a:r>
                        <a:rPr lang="en-US" sz="1100" dirty="0">
                          <a:latin typeface="+mn-lt"/>
                        </a:rPr>
                        <a:t>HMO –Single</a:t>
                      </a:r>
                    </a:p>
                  </a:txBody>
                  <a:tcPr>
                    <a:solidFill>
                      <a:schemeClr val="accent1">
                        <a:lumMod val="20000"/>
                        <a:lumOff val="80000"/>
                      </a:schemeClr>
                    </a:solidFill>
                  </a:tcPr>
                </a:tc>
                <a:tc>
                  <a:txBody>
                    <a:bodyPr/>
                    <a:lstStyle/>
                    <a:p>
                      <a:r>
                        <a:rPr lang="en-US" sz="1100" dirty="0">
                          <a:latin typeface="+mn-lt"/>
                        </a:rPr>
                        <a:t>$78.49</a:t>
                      </a:r>
                    </a:p>
                  </a:txBody>
                  <a:tcPr>
                    <a:solidFill>
                      <a:schemeClr val="accent1">
                        <a:lumMod val="20000"/>
                        <a:lumOff val="80000"/>
                      </a:schemeClr>
                    </a:solidFill>
                  </a:tcPr>
                </a:tc>
                <a:tc>
                  <a:txBody>
                    <a:bodyPr/>
                    <a:lstStyle/>
                    <a:p>
                      <a:r>
                        <a:rPr lang="en-US" sz="1100" dirty="0">
                          <a:latin typeface="+mn-lt"/>
                        </a:rPr>
                        <a:t>$802.07</a:t>
                      </a:r>
                    </a:p>
                  </a:txBody>
                  <a:tcPr>
                    <a:solidFill>
                      <a:schemeClr val="accent1">
                        <a:lumMod val="20000"/>
                        <a:lumOff val="80000"/>
                      </a:schemeClr>
                    </a:solidFill>
                  </a:tcPr>
                </a:tc>
                <a:tc>
                  <a:txBody>
                    <a:bodyPr/>
                    <a:lstStyle/>
                    <a:p>
                      <a:r>
                        <a:rPr lang="en-US" sz="1100" dirty="0">
                          <a:latin typeface="+mn-lt"/>
                        </a:rPr>
                        <a:t>$880.56</a:t>
                      </a:r>
                    </a:p>
                  </a:txBody>
                  <a:tcPr>
                    <a:solidFill>
                      <a:schemeClr val="accent1">
                        <a:lumMod val="20000"/>
                        <a:lumOff val="80000"/>
                      </a:schemeClr>
                    </a:solidFill>
                  </a:tcPr>
                </a:tc>
                <a:extLst>
                  <a:ext uri="{0D108BD9-81ED-4DB2-BD59-A6C34878D82A}">
                    <a16:rowId xmlns:a16="http://schemas.microsoft.com/office/drawing/2014/main" val="3490824604"/>
                  </a:ext>
                </a:extLst>
              </a:tr>
              <a:tr h="301267">
                <a:tc>
                  <a:txBody>
                    <a:bodyPr/>
                    <a:lstStyle/>
                    <a:p>
                      <a:r>
                        <a:rPr lang="en-US" sz="1100" dirty="0">
                          <a:latin typeface="+mn-lt"/>
                        </a:rPr>
                        <a:t>HMO – Family</a:t>
                      </a:r>
                    </a:p>
                  </a:txBody>
                  <a:tcPr>
                    <a:solidFill>
                      <a:schemeClr val="accent1">
                        <a:lumMod val="20000"/>
                        <a:lumOff val="80000"/>
                      </a:schemeClr>
                    </a:solidFill>
                  </a:tcPr>
                </a:tc>
                <a:tc>
                  <a:txBody>
                    <a:bodyPr/>
                    <a:lstStyle/>
                    <a:p>
                      <a:r>
                        <a:rPr lang="en-US" sz="1100" dirty="0">
                          <a:latin typeface="+mn-lt"/>
                        </a:rPr>
                        <a:t>$216.74</a:t>
                      </a:r>
                    </a:p>
                  </a:txBody>
                  <a:tcPr>
                    <a:solidFill>
                      <a:schemeClr val="accent1">
                        <a:lumMod val="20000"/>
                        <a:lumOff val="80000"/>
                      </a:schemeClr>
                    </a:solidFill>
                  </a:tcPr>
                </a:tc>
                <a:tc>
                  <a:txBody>
                    <a:bodyPr/>
                    <a:lstStyle/>
                    <a:p>
                      <a:r>
                        <a:rPr lang="en-US" sz="1100" dirty="0">
                          <a:latin typeface="+mn-lt"/>
                        </a:rPr>
                        <a:t>$2,116.74</a:t>
                      </a:r>
                    </a:p>
                  </a:txBody>
                  <a:tcPr>
                    <a:solidFill>
                      <a:schemeClr val="accent1">
                        <a:lumMod val="20000"/>
                        <a:lumOff val="80000"/>
                      </a:schemeClr>
                    </a:solidFill>
                  </a:tcPr>
                </a:tc>
                <a:tc>
                  <a:txBody>
                    <a:bodyPr/>
                    <a:lstStyle/>
                    <a:p>
                      <a:r>
                        <a:rPr lang="en-US" sz="1100" dirty="0">
                          <a:latin typeface="+mn-lt"/>
                        </a:rPr>
                        <a:t>$2,333.48</a:t>
                      </a:r>
                    </a:p>
                  </a:txBody>
                  <a:tcPr>
                    <a:solidFill>
                      <a:schemeClr val="accent1">
                        <a:lumMod val="20000"/>
                        <a:lumOff val="80000"/>
                      </a:schemeClr>
                    </a:solidFill>
                  </a:tcPr>
                </a:tc>
                <a:extLst>
                  <a:ext uri="{0D108BD9-81ED-4DB2-BD59-A6C34878D82A}">
                    <a16:rowId xmlns:a16="http://schemas.microsoft.com/office/drawing/2014/main" val="2157122929"/>
                  </a:ext>
                </a:extLst>
              </a:tr>
              <a:tr h="301267">
                <a:tc>
                  <a:txBody>
                    <a:bodyPr/>
                    <a:lstStyle/>
                    <a:p>
                      <a:r>
                        <a:rPr lang="en-US" sz="1100" dirty="0">
                          <a:latin typeface="+mn-lt"/>
                        </a:rPr>
                        <a:t>PPO – Single</a:t>
                      </a:r>
                    </a:p>
                  </a:txBody>
                  <a:tcPr>
                    <a:solidFill>
                      <a:schemeClr val="accent1">
                        <a:lumMod val="40000"/>
                        <a:lumOff val="60000"/>
                      </a:schemeClr>
                    </a:solidFill>
                  </a:tcPr>
                </a:tc>
                <a:tc>
                  <a:txBody>
                    <a:bodyPr/>
                    <a:lstStyle/>
                    <a:p>
                      <a:r>
                        <a:rPr lang="en-US" sz="1100" dirty="0">
                          <a:latin typeface="+mn-lt"/>
                        </a:rPr>
                        <a:t>$89.11</a:t>
                      </a:r>
                    </a:p>
                  </a:txBody>
                  <a:tcPr>
                    <a:solidFill>
                      <a:schemeClr val="accent1">
                        <a:lumMod val="40000"/>
                        <a:lumOff val="60000"/>
                      </a:schemeClr>
                    </a:solidFill>
                  </a:tcPr>
                </a:tc>
                <a:tc>
                  <a:txBody>
                    <a:bodyPr/>
                    <a:lstStyle/>
                    <a:p>
                      <a:r>
                        <a:rPr lang="en-US" sz="1100" dirty="0">
                          <a:latin typeface="+mn-lt"/>
                        </a:rPr>
                        <a:t>$807.22</a:t>
                      </a:r>
                    </a:p>
                  </a:txBody>
                  <a:tcPr>
                    <a:solidFill>
                      <a:schemeClr val="accent1">
                        <a:lumMod val="40000"/>
                        <a:lumOff val="60000"/>
                      </a:schemeClr>
                    </a:solidFill>
                  </a:tcPr>
                </a:tc>
                <a:tc>
                  <a:txBody>
                    <a:bodyPr/>
                    <a:lstStyle/>
                    <a:p>
                      <a:r>
                        <a:rPr lang="en-US" sz="1100" dirty="0">
                          <a:latin typeface="+mn-lt"/>
                        </a:rPr>
                        <a:t>$896.33</a:t>
                      </a:r>
                    </a:p>
                  </a:txBody>
                  <a:tcPr>
                    <a:solidFill>
                      <a:schemeClr val="accent1">
                        <a:lumMod val="40000"/>
                        <a:lumOff val="60000"/>
                      </a:schemeClr>
                    </a:solidFill>
                  </a:tcPr>
                </a:tc>
                <a:extLst>
                  <a:ext uri="{0D108BD9-81ED-4DB2-BD59-A6C34878D82A}">
                    <a16:rowId xmlns:a16="http://schemas.microsoft.com/office/drawing/2014/main" val="2857075667"/>
                  </a:ext>
                </a:extLst>
              </a:tr>
              <a:tr h="301267">
                <a:tc>
                  <a:txBody>
                    <a:bodyPr/>
                    <a:lstStyle/>
                    <a:p>
                      <a:r>
                        <a:rPr lang="en-US" sz="1100" dirty="0">
                          <a:latin typeface="+mn-lt"/>
                        </a:rPr>
                        <a:t>PPO - Family</a:t>
                      </a:r>
                    </a:p>
                  </a:txBody>
                  <a:tcPr>
                    <a:solidFill>
                      <a:schemeClr val="accent1">
                        <a:lumMod val="40000"/>
                        <a:lumOff val="60000"/>
                      </a:schemeClr>
                    </a:solidFill>
                  </a:tcPr>
                </a:tc>
                <a:tc>
                  <a:txBody>
                    <a:bodyPr/>
                    <a:lstStyle/>
                    <a:p>
                      <a:r>
                        <a:rPr lang="en-US" sz="1100" dirty="0">
                          <a:latin typeface="+mn-lt"/>
                        </a:rPr>
                        <a:t>$244.88</a:t>
                      </a:r>
                    </a:p>
                  </a:txBody>
                  <a:tcPr>
                    <a:solidFill>
                      <a:schemeClr val="accent1">
                        <a:lumMod val="40000"/>
                        <a:lumOff val="60000"/>
                      </a:schemeClr>
                    </a:solidFill>
                  </a:tcPr>
                </a:tc>
                <a:tc>
                  <a:txBody>
                    <a:bodyPr/>
                    <a:lstStyle/>
                    <a:p>
                      <a:r>
                        <a:rPr lang="en-US" sz="1100" dirty="0">
                          <a:latin typeface="+mn-lt"/>
                        </a:rPr>
                        <a:t>$2,130.37</a:t>
                      </a:r>
                    </a:p>
                  </a:txBody>
                  <a:tcPr>
                    <a:solidFill>
                      <a:schemeClr val="accent1">
                        <a:lumMod val="40000"/>
                        <a:lumOff val="60000"/>
                      </a:schemeClr>
                    </a:solidFill>
                  </a:tcPr>
                </a:tc>
                <a:tc>
                  <a:txBody>
                    <a:bodyPr/>
                    <a:lstStyle/>
                    <a:p>
                      <a:r>
                        <a:rPr lang="en-US" sz="1100" dirty="0">
                          <a:latin typeface="+mn-lt"/>
                        </a:rPr>
                        <a:t>$2,375.25</a:t>
                      </a:r>
                    </a:p>
                  </a:txBody>
                  <a:tcPr>
                    <a:solidFill>
                      <a:schemeClr val="accent1">
                        <a:lumMod val="40000"/>
                        <a:lumOff val="60000"/>
                      </a:schemeClr>
                    </a:solidFill>
                  </a:tcPr>
                </a:tc>
                <a:extLst>
                  <a:ext uri="{0D108BD9-81ED-4DB2-BD59-A6C34878D82A}">
                    <a16:rowId xmlns:a16="http://schemas.microsoft.com/office/drawing/2014/main" val="956021027"/>
                  </a:ext>
                </a:extLst>
              </a:tr>
            </a:tbl>
          </a:graphicData>
        </a:graphic>
      </p:graphicFrame>
      <p:pic>
        <p:nvPicPr>
          <p:cNvPr id="15" name="Picture 14">
            <a:extLst>
              <a:ext uri="{FF2B5EF4-FFF2-40B4-BE49-F238E27FC236}">
                <a16:creationId xmlns:a16="http://schemas.microsoft.com/office/drawing/2014/main" id="{89412E81-2E03-25BA-2BD0-888CA33CA7CE}"/>
              </a:ext>
            </a:extLst>
          </p:cNvPr>
          <p:cNvPicPr>
            <a:picLocks noChangeAspect="1"/>
          </p:cNvPicPr>
          <p:nvPr/>
        </p:nvPicPr>
        <p:blipFill>
          <a:blip r:embed="rId4"/>
          <a:stretch>
            <a:fillRect/>
          </a:stretch>
        </p:blipFill>
        <p:spPr>
          <a:xfrm>
            <a:off x="7606666" y="1264511"/>
            <a:ext cx="2702361" cy="497547"/>
          </a:xfrm>
          <a:prstGeom prst="rect">
            <a:avLst/>
          </a:prstGeom>
        </p:spPr>
      </p:pic>
      <p:pic>
        <p:nvPicPr>
          <p:cNvPr id="18" name="Picture 17">
            <a:extLst>
              <a:ext uri="{FF2B5EF4-FFF2-40B4-BE49-F238E27FC236}">
                <a16:creationId xmlns:a16="http://schemas.microsoft.com/office/drawing/2014/main" id="{B8F14701-3AEA-5DD2-38DC-247487386E02}"/>
              </a:ext>
            </a:extLst>
          </p:cNvPr>
          <p:cNvPicPr>
            <a:picLocks noChangeAspect="1"/>
          </p:cNvPicPr>
          <p:nvPr/>
        </p:nvPicPr>
        <p:blipFill>
          <a:blip r:embed="rId5"/>
          <a:stretch>
            <a:fillRect/>
          </a:stretch>
        </p:blipFill>
        <p:spPr>
          <a:xfrm>
            <a:off x="7512260" y="1773800"/>
            <a:ext cx="2638793" cy="678859"/>
          </a:xfrm>
          <a:prstGeom prst="rect">
            <a:avLst/>
          </a:prstGeom>
        </p:spPr>
      </p:pic>
      <p:pic>
        <p:nvPicPr>
          <p:cNvPr id="4" name="Picture 3">
            <a:extLst>
              <a:ext uri="{FF2B5EF4-FFF2-40B4-BE49-F238E27FC236}">
                <a16:creationId xmlns:a16="http://schemas.microsoft.com/office/drawing/2014/main" id="{0E85112A-658D-EF70-60E3-079CCD557D26}"/>
              </a:ext>
            </a:extLst>
          </p:cNvPr>
          <p:cNvPicPr>
            <a:picLocks noChangeAspect="1"/>
          </p:cNvPicPr>
          <p:nvPr/>
        </p:nvPicPr>
        <p:blipFill>
          <a:blip r:embed="rId6"/>
          <a:stretch>
            <a:fillRect/>
          </a:stretch>
        </p:blipFill>
        <p:spPr>
          <a:xfrm>
            <a:off x="7773613" y="2558764"/>
            <a:ext cx="1713287" cy="523270"/>
          </a:xfrm>
          <a:prstGeom prst="rect">
            <a:avLst/>
          </a:prstGeom>
        </p:spPr>
      </p:pic>
    </p:spTree>
    <p:extLst>
      <p:ext uri="{BB962C8B-B14F-4D97-AF65-F5344CB8AC3E}">
        <p14:creationId xmlns:p14="http://schemas.microsoft.com/office/powerpoint/2010/main" val="16050894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able&#10;&#10;Description automatically generated">
            <a:extLst>
              <a:ext uri="{FF2B5EF4-FFF2-40B4-BE49-F238E27FC236}">
                <a16:creationId xmlns:a16="http://schemas.microsoft.com/office/drawing/2014/main" id="{8B528F96-4FBC-D14D-9DBF-E8D5847816EC}"/>
              </a:ext>
            </a:extLst>
          </p:cNvPr>
          <p:cNvPicPr>
            <a:picLocks noGrp="1" noChangeAspect="1"/>
          </p:cNvPicPr>
          <p:nvPr>
            <p:ph idx="1"/>
          </p:nvPr>
        </p:nvPicPr>
        <p:blipFill>
          <a:blip r:embed="rId3"/>
          <a:stretch>
            <a:fillRect/>
          </a:stretch>
        </p:blipFill>
        <p:spPr>
          <a:xfrm>
            <a:off x="0" y="-119270"/>
            <a:ext cx="12192000" cy="6858000"/>
          </a:xfrm>
        </p:spPr>
      </p:pic>
      <p:cxnSp>
        <p:nvCxnSpPr>
          <p:cNvPr id="6" name="Straight Connector 5">
            <a:extLst>
              <a:ext uri="{FF2B5EF4-FFF2-40B4-BE49-F238E27FC236}">
                <a16:creationId xmlns:a16="http://schemas.microsoft.com/office/drawing/2014/main" id="{6FEAD236-CA9D-4744-B0D5-CA5D71E977A1}"/>
              </a:ext>
            </a:extLst>
          </p:cNvPr>
          <p:cNvCxnSpPr>
            <a:cxnSpLocks/>
          </p:cNvCxnSpPr>
          <p:nvPr/>
        </p:nvCxnSpPr>
        <p:spPr>
          <a:xfrm>
            <a:off x="736270" y="997698"/>
            <a:ext cx="8164286" cy="0"/>
          </a:xfrm>
          <a:prstGeom prst="line">
            <a:avLst/>
          </a:prstGeom>
          <a:ln>
            <a:solidFill>
              <a:srgbClr val="00966C"/>
            </a:solidFill>
          </a:ln>
        </p:spPr>
        <p:style>
          <a:lnRef idx="3">
            <a:schemeClr val="dk1"/>
          </a:lnRef>
          <a:fillRef idx="0">
            <a:schemeClr val="dk1"/>
          </a:fillRef>
          <a:effectRef idx="2">
            <a:schemeClr val="dk1"/>
          </a:effectRef>
          <a:fontRef idx="minor">
            <a:schemeClr val="tx1"/>
          </a:fontRef>
        </p:style>
      </p:cxnSp>
      <p:sp>
        <p:nvSpPr>
          <p:cNvPr id="10" name="Title 1">
            <a:extLst>
              <a:ext uri="{FF2B5EF4-FFF2-40B4-BE49-F238E27FC236}">
                <a16:creationId xmlns:a16="http://schemas.microsoft.com/office/drawing/2014/main" id="{FA98C37F-55A3-4E7B-86A6-ACEF14E0FB89}"/>
              </a:ext>
            </a:extLst>
          </p:cNvPr>
          <p:cNvSpPr>
            <a:spLocks noGrp="1"/>
          </p:cNvSpPr>
          <p:nvPr>
            <p:ph type="title"/>
          </p:nvPr>
        </p:nvSpPr>
        <p:spPr>
          <a:xfrm>
            <a:off x="838200" y="0"/>
            <a:ext cx="10515600" cy="1325563"/>
          </a:xfrm>
        </p:spPr>
        <p:txBody>
          <a:bodyPr/>
          <a:lstStyle/>
          <a:p>
            <a:r>
              <a:rPr lang="en-US" sz="4400" dirty="0"/>
              <a:t>Personnel Activities</a:t>
            </a:r>
            <a:endParaRPr lang="en-US" b="1" dirty="0"/>
          </a:p>
        </p:txBody>
      </p:sp>
      <p:sp>
        <p:nvSpPr>
          <p:cNvPr id="11" name="Content Placeholder 1">
            <a:extLst>
              <a:ext uri="{FF2B5EF4-FFF2-40B4-BE49-F238E27FC236}">
                <a16:creationId xmlns:a16="http://schemas.microsoft.com/office/drawing/2014/main" id="{8E2072B5-1E9F-4375-B807-2C29A62E4609}"/>
              </a:ext>
            </a:extLst>
          </p:cNvPr>
          <p:cNvSpPr txBox="1">
            <a:spLocks/>
          </p:cNvSpPr>
          <p:nvPr/>
        </p:nvSpPr>
        <p:spPr>
          <a:xfrm>
            <a:off x="736270" y="1138526"/>
            <a:ext cx="10972800" cy="43891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defRPr/>
            </a:pPr>
            <a:endParaRPr lang="en-US" altLang="en-US" sz="2000" dirty="0">
              <a:latin typeface="+mj-lt"/>
            </a:endParaRPr>
          </a:p>
        </p:txBody>
      </p:sp>
      <p:sp>
        <p:nvSpPr>
          <p:cNvPr id="2" name="TextBox 1">
            <a:extLst>
              <a:ext uri="{FF2B5EF4-FFF2-40B4-BE49-F238E27FC236}">
                <a16:creationId xmlns:a16="http://schemas.microsoft.com/office/drawing/2014/main" id="{30AEF795-93F9-38B8-9100-0CF525C45192}"/>
              </a:ext>
            </a:extLst>
          </p:cNvPr>
          <p:cNvSpPr txBox="1"/>
          <p:nvPr/>
        </p:nvSpPr>
        <p:spPr>
          <a:xfrm>
            <a:off x="819212" y="1075501"/>
            <a:ext cx="2564192" cy="369332"/>
          </a:xfrm>
          <a:prstGeom prst="rect">
            <a:avLst/>
          </a:prstGeom>
          <a:noFill/>
        </p:spPr>
        <p:txBody>
          <a:bodyPr wrap="square" rtlCol="0">
            <a:spAutoFit/>
          </a:bodyPr>
          <a:lstStyle/>
          <a:p>
            <a:r>
              <a:rPr lang="en-US" dirty="0">
                <a:latin typeface="Franklin Gothic Demi Cond" panose="020B0706030402020204" pitchFamily="34" charset="0"/>
                <a:cs typeface="Aharoni" panose="02010803020104030203" pitchFamily="2" charset="-79"/>
              </a:rPr>
              <a:t>Wellness Program</a:t>
            </a:r>
          </a:p>
        </p:txBody>
      </p:sp>
      <p:sp>
        <p:nvSpPr>
          <p:cNvPr id="3" name="TextBox 2">
            <a:extLst>
              <a:ext uri="{FF2B5EF4-FFF2-40B4-BE49-F238E27FC236}">
                <a16:creationId xmlns:a16="http://schemas.microsoft.com/office/drawing/2014/main" id="{2D33A8A0-6B75-34FD-DF9E-7917CDE287C5}"/>
              </a:ext>
            </a:extLst>
          </p:cNvPr>
          <p:cNvSpPr txBox="1"/>
          <p:nvPr/>
        </p:nvSpPr>
        <p:spPr>
          <a:xfrm>
            <a:off x="916252" y="1442201"/>
            <a:ext cx="5671324" cy="3046988"/>
          </a:xfrm>
          <a:prstGeom prst="rect">
            <a:avLst/>
          </a:prstGeom>
          <a:solidFill>
            <a:schemeClr val="accent6">
              <a:lumMod val="60000"/>
              <a:lumOff val="40000"/>
            </a:schemeClr>
          </a:solidFill>
          <a:ln>
            <a:prstDash val="solid"/>
          </a:ln>
        </p:spPr>
        <p:style>
          <a:lnRef idx="1">
            <a:schemeClr val="accent6"/>
          </a:lnRef>
          <a:fillRef idx="2">
            <a:schemeClr val="accent6"/>
          </a:fillRef>
          <a:effectRef idx="1">
            <a:schemeClr val="accent6"/>
          </a:effectRef>
          <a:fontRef idx="minor">
            <a:schemeClr val="dk1"/>
          </a:fontRef>
        </p:style>
        <p:txBody>
          <a:bodyPr wrap="square" rtlCol="0">
            <a:spAutoFit/>
          </a:bodyPr>
          <a:lstStyle/>
          <a:p>
            <a:pPr marL="182880" lvl="1" indent="-182880">
              <a:spcBef>
                <a:spcPts val="0"/>
              </a:spcBef>
              <a:buFont typeface="Courier New" panose="02070309020205020404" pitchFamily="49" charset="0"/>
              <a:buChar char="o"/>
            </a:pPr>
            <a:r>
              <a:rPr lang="en-US" sz="1600" dirty="0"/>
              <a:t>Strong emphasis on preventive care:</a:t>
            </a:r>
          </a:p>
          <a:p>
            <a:pPr marL="742950" lvl="2" indent="-285750">
              <a:buFont typeface="Wingdings" panose="05000000000000000000" pitchFamily="2" charset="2"/>
              <a:buChar char="§"/>
            </a:pPr>
            <a:r>
              <a:rPr lang="en-US" sz="1600" dirty="0"/>
              <a:t>Annual visit with primary care physician (PCP)</a:t>
            </a:r>
          </a:p>
          <a:p>
            <a:pPr marL="742950" lvl="2" indent="-285750">
              <a:buFont typeface="Wingdings" panose="05000000000000000000" pitchFamily="2" charset="2"/>
              <a:buChar char="§"/>
            </a:pPr>
            <a:r>
              <a:rPr lang="en-US" sz="1600" dirty="0"/>
              <a:t>Support and improve employee health through early detection and prevention. </a:t>
            </a:r>
          </a:p>
          <a:p>
            <a:pPr marL="742950" lvl="2" indent="-285750">
              <a:buFont typeface="Wingdings" panose="05000000000000000000" pitchFamily="2" charset="2"/>
              <a:buChar char="§"/>
            </a:pPr>
            <a:r>
              <a:rPr lang="en-US" sz="1600" dirty="0"/>
              <a:t>PCP visits help identify health risks earlier, manage chronic conditions, and reduce avoidable emergency and high-cost care.</a:t>
            </a:r>
          </a:p>
          <a:p>
            <a:pPr marL="742950" lvl="2" indent="-285750">
              <a:buFont typeface="Wingdings" panose="05000000000000000000" pitchFamily="2" charset="2"/>
              <a:buChar char="§"/>
            </a:pPr>
            <a:r>
              <a:rPr lang="en-US" sz="1600" dirty="0"/>
              <a:t>Leads to better health outcomes and more predictable healthcare costs, which directly impacts our claims &amp; ability to offer competitive benefits .</a:t>
            </a:r>
          </a:p>
          <a:p>
            <a:pPr marL="285750" lvl="1" indent="-285750">
              <a:buFont typeface="Courier New" panose="02070309020205020404" pitchFamily="49" charset="0"/>
              <a:buChar char="o"/>
            </a:pPr>
            <a:r>
              <a:rPr lang="en-US" sz="1600" dirty="0"/>
              <a:t>Managing health insurance claims to support more stable renewal costs</a:t>
            </a:r>
          </a:p>
        </p:txBody>
      </p:sp>
      <p:sp>
        <p:nvSpPr>
          <p:cNvPr id="4" name="TextBox 3">
            <a:extLst>
              <a:ext uri="{FF2B5EF4-FFF2-40B4-BE49-F238E27FC236}">
                <a16:creationId xmlns:a16="http://schemas.microsoft.com/office/drawing/2014/main" id="{18304604-D6C2-4563-CB1C-7741445FD84D}"/>
              </a:ext>
            </a:extLst>
          </p:cNvPr>
          <p:cNvSpPr txBox="1"/>
          <p:nvPr/>
        </p:nvSpPr>
        <p:spPr>
          <a:xfrm>
            <a:off x="1556448" y="4481205"/>
            <a:ext cx="4390931" cy="2092881"/>
          </a:xfrm>
          <a:prstGeom prst="rect">
            <a:avLst/>
          </a:prstGeom>
          <a:ln/>
        </p:spPr>
        <p:style>
          <a:lnRef idx="1">
            <a:schemeClr val="accent5"/>
          </a:lnRef>
          <a:fillRef idx="2">
            <a:schemeClr val="accent5"/>
          </a:fillRef>
          <a:effectRef idx="1">
            <a:schemeClr val="accent5"/>
          </a:effectRef>
          <a:fontRef idx="minor">
            <a:schemeClr val="dk1"/>
          </a:fontRef>
        </p:style>
        <p:txBody>
          <a:bodyPr wrap="square" rtlCol="0">
            <a:spAutoFit/>
          </a:bodyPr>
          <a:lstStyle/>
          <a:p>
            <a:pPr marL="0" lvl="2">
              <a:spcBef>
                <a:spcPts val="0"/>
              </a:spcBef>
            </a:pPr>
            <a:r>
              <a:rPr lang="en-US" b="1" dirty="0">
                <a:solidFill>
                  <a:srgbClr val="000000"/>
                </a:solidFill>
                <a:effectLst/>
                <a:ea typeface="Calibri" panose="020F0502020204030204" pitchFamily="34" charset="0"/>
                <a:cs typeface="Times New Roman" panose="02020603050405020304" pitchFamily="18" charset="0"/>
              </a:rPr>
              <a:t>Final Engagement #s for 2025:</a:t>
            </a:r>
          </a:p>
          <a:p>
            <a:pPr marL="285750" lvl="2" indent="-285750">
              <a:spcBef>
                <a:spcPts val="0"/>
              </a:spcBef>
              <a:buFont typeface="Wingdings" panose="05000000000000000000" pitchFamily="2" charset="2"/>
              <a:buChar char="§"/>
            </a:pPr>
            <a:r>
              <a:rPr lang="en-US" sz="1600" dirty="0">
                <a:solidFill>
                  <a:srgbClr val="000000"/>
                </a:solidFill>
                <a:effectLst/>
                <a:ea typeface="Calibri" panose="020F0502020204030204" pitchFamily="34" charset="0"/>
                <a:cs typeface="Times New Roman" panose="02020603050405020304" pitchFamily="18" charset="0"/>
              </a:rPr>
              <a:t>Prefer</a:t>
            </a:r>
            <a:r>
              <a:rPr lang="en-US" sz="1600" dirty="0">
                <a:solidFill>
                  <a:srgbClr val="000000"/>
                </a:solidFill>
                <a:ea typeface="Calibri" panose="020F0502020204030204" pitchFamily="34" charset="0"/>
                <a:cs typeface="Times New Roman" panose="02020603050405020304" pitchFamily="18" charset="0"/>
              </a:rPr>
              <a:t>red Health Insurance Premium: </a:t>
            </a:r>
            <a:r>
              <a:rPr lang="en-US" sz="1600" b="1" dirty="0"/>
              <a:t>414</a:t>
            </a:r>
          </a:p>
          <a:p>
            <a:pPr marL="742950" lvl="3" indent="-285750">
              <a:buFont typeface="Wingdings" panose="05000000000000000000" pitchFamily="2" charset="2"/>
              <a:buChar char="§"/>
            </a:pPr>
            <a:r>
              <a:rPr lang="en-US" sz="1600" dirty="0"/>
              <a:t>(323 in 2024)</a:t>
            </a:r>
            <a:endParaRPr lang="en-US" sz="1600" dirty="0">
              <a:solidFill>
                <a:srgbClr val="000000"/>
              </a:solidFill>
              <a:ea typeface="Calibri" panose="020F0502020204030204" pitchFamily="34" charset="0"/>
              <a:cs typeface="Times New Roman" panose="02020603050405020304" pitchFamily="18" charset="0"/>
            </a:endParaRPr>
          </a:p>
          <a:p>
            <a:pPr marL="285750" lvl="2" indent="-285750">
              <a:spcBef>
                <a:spcPts val="0"/>
              </a:spcBef>
              <a:buFont typeface="Wingdings" panose="05000000000000000000" pitchFamily="2" charset="2"/>
              <a:buChar char="§"/>
            </a:pPr>
            <a:r>
              <a:rPr lang="en-US" sz="1600" dirty="0">
                <a:solidFill>
                  <a:srgbClr val="000000"/>
                </a:solidFill>
                <a:effectLst/>
                <a:ea typeface="Calibri" panose="020F0502020204030204" pitchFamily="34" charset="0"/>
                <a:cs typeface="Times New Roman" panose="02020603050405020304" pitchFamily="18" charset="0"/>
              </a:rPr>
              <a:t>Wellness Day Off: </a:t>
            </a:r>
            <a:r>
              <a:rPr lang="en-US" sz="1600" b="1" dirty="0"/>
              <a:t>116 </a:t>
            </a:r>
          </a:p>
          <a:p>
            <a:pPr marL="742950" lvl="3" indent="-285750">
              <a:buFont typeface="Wingdings" panose="05000000000000000000" pitchFamily="2" charset="2"/>
              <a:buChar char="§"/>
            </a:pPr>
            <a:r>
              <a:rPr lang="en-US" sz="1600" dirty="0"/>
              <a:t>(99 in 2024)</a:t>
            </a:r>
          </a:p>
          <a:p>
            <a:pPr marL="285750" lvl="2" indent="-285750">
              <a:buFont typeface="Wingdings" panose="05000000000000000000" pitchFamily="2" charset="2"/>
              <a:buChar char="§"/>
            </a:pPr>
            <a:r>
              <a:rPr lang="en-US" sz="1600" dirty="0">
                <a:effectLst/>
                <a:ea typeface="Calibri" panose="020F0502020204030204" pitchFamily="34" charset="0"/>
                <a:cs typeface="Times New Roman" panose="02020603050405020304" pitchFamily="18" charset="0"/>
              </a:rPr>
              <a:t>Health Coaching: </a:t>
            </a:r>
            <a:r>
              <a:rPr lang="en-US" sz="1600" b="1" dirty="0">
                <a:effectLst/>
                <a:ea typeface="Calibri" panose="020F0502020204030204" pitchFamily="34" charset="0"/>
                <a:cs typeface="Times New Roman" panose="02020603050405020304" pitchFamily="18" charset="0"/>
              </a:rPr>
              <a:t>22</a:t>
            </a:r>
          </a:p>
          <a:p>
            <a:pPr marL="742950" lvl="3" indent="-285750">
              <a:buFont typeface="Wingdings" panose="05000000000000000000" pitchFamily="2" charset="2"/>
              <a:buChar char="§"/>
            </a:pPr>
            <a:r>
              <a:rPr lang="en-US" sz="1600" dirty="0">
                <a:ea typeface="Calibri" panose="020F0502020204030204" pitchFamily="34" charset="0"/>
                <a:cs typeface="Times New Roman" panose="02020603050405020304" pitchFamily="18" charset="0"/>
              </a:rPr>
              <a:t>(11 in 2024)</a:t>
            </a:r>
          </a:p>
          <a:p>
            <a:pPr marL="742950" lvl="3" indent="-285750">
              <a:buFont typeface="Wingdings" panose="05000000000000000000" pitchFamily="2" charset="2"/>
              <a:buChar char="§"/>
            </a:pPr>
            <a:r>
              <a:rPr lang="en-US" sz="1600" dirty="0">
                <a:effectLst/>
                <a:ea typeface="Calibri" panose="020F0502020204030204" pitchFamily="34" charset="0"/>
                <a:cs typeface="Times New Roman" panose="02020603050405020304" pitchFamily="18" charset="0"/>
              </a:rPr>
              <a:t>Currently have 45 engaged</a:t>
            </a:r>
          </a:p>
        </p:txBody>
      </p:sp>
      <p:pic>
        <p:nvPicPr>
          <p:cNvPr id="9" name="Picture 8">
            <a:extLst>
              <a:ext uri="{FF2B5EF4-FFF2-40B4-BE49-F238E27FC236}">
                <a16:creationId xmlns:a16="http://schemas.microsoft.com/office/drawing/2014/main" id="{D709D561-4780-68DA-DEB3-CF34AE8CBFAC}"/>
              </a:ext>
            </a:extLst>
          </p:cNvPr>
          <p:cNvPicPr>
            <a:picLocks noChangeAspect="1"/>
          </p:cNvPicPr>
          <p:nvPr/>
        </p:nvPicPr>
        <p:blipFill>
          <a:blip r:embed="rId4"/>
          <a:stretch>
            <a:fillRect/>
          </a:stretch>
        </p:blipFill>
        <p:spPr>
          <a:xfrm>
            <a:off x="6606564" y="15476"/>
            <a:ext cx="5121494" cy="6476764"/>
          </a:xfrm>
          <a:prstGeom prst="rect">
            <a:avLst/>
          </a:prstGeom>
        </p:spPr>
      </p:pic>
    </p:spTree>
    <p:extLst>
      <p:ext uri="{BB962C8B-B14F-4D97-AF65-F5344CB8AC3E}">
        <p14:creationId xmlns:p14="http://schemas.microsoft.com/office/powerpoint/2010/main" val="37297684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F2934E-9759-4BBF-0AC4-6C133E624092}"/>
            </a:ext>
          </a:extLst>
        </p:cNvPr>
        <p:cNvGrpSpPr/>
        <p:nvPr/>
      </p:nvGrpSpPr>
      <p:grpSpPr>
        <a:xfrm>
          <a:off x="0" y="0"/>
          <a:ext cx="0" cy="0"/>
          <a:chOff x="0" y="0"/>
          <a:chExt cx="0" cy="0"/>
        </a:xfrm>
      </p:grpSpPr>
      <p:pic>
        <p:nvPicPr>
          <p:cNvPr id="5" name="Content Placeholder 4" descr="A picture containing table&#10;&#10;Description automatically generated">
            <a:extLst>
              <a:ext uri="{FF2B5EF4-FFF2-40B4-BE49-F238E27FC236}">
                <a16:creationId xmlns:a16="http://schemas.microsoft.com/office/drawing/2014/main" id="{4193B15B-6D5C-8D10-F365-F765D7F43726}"/>
              </a:ext>
            </a:extLst>
          </p:cNvPr>
          <p:cNvPicPr>
            <a:picLocks noGrp="1" noChangeAspect="1"/>
          </p:cNvPicPr>
          <p:nvPr>
            <p:ph idx="1"/>
          </p:nvPr>
        </p:nvPicPr>
        <p:blipFill>
          <a:blip r:embed="rId3"/>
          <a:stretch>
            <a:fillRect/>
          </a:stretch>
        </p:blipFill>
        <p:spPr>
          <a:xfrm>
            <a:off x="0" y="0"/>
            <a:ext cx="12192000" cy="6858000"/>
          </a:xfrm>
        </p:spPr>
      </p:pic>
      <p:cxnSp>
        <p:nvCxnSpPr>
          <p:cNvPr id="6" name="Straight Connector 5">
            <a:extLst>
              <a:ext uri="{FF2B5EF4-FFF2-40B4-BE49-F238E27FC236}">
                <a16:creationId xmlns:a16="http://schemas.microsoft.com/office/drawing/2014/main" id="{36F407A2-B5E4-57DD-5055-5080D49577CB}"/>
              </a:ext>
            </a:extLst>
          </p:cNvPr>
          <p:cNvCxnSpPr>
            <a:cxnSpLocks/>
          </p:cNvCxnSpPr>
          <p:nvPr/>
        </p:nvCxnSpPr>
        <p:spPr>
          <a:xfrm>
            <a:off x="736270" y="997698"/>
            <a:ext cx="8164286" cy="0"/>
          </a:xfrm>
          <a:prstGeom prst="line">
            <a:avLst/>
          </a:prstGeom>
          <a:ln>
            <a:solidFill>
              <a:srgbClr val="00966C"/>
            </a:solidFill>
          </a:ln>
        </p:spPr>
        <p:style>
          <a:lnRef idx="3">
            <a:schemeClr val="dk1"/>
          </a:lnRef>
          <a:fillRef idx="0">
            <a:schemeClr val="dk1"/>
          </a:fillRef>
          <a:effectRef idx="2">
            <a:schemeClr val="dk1"/>
          </a:effectRef>
          <a:fontRef idx="minor">
            <a:schemeClr val="tx1"/>
          </a:fontRef>
        </p:style>
      </p:cxnSp>
      <p:sp>
        <p:nvSpPr>
          <p:cNvPr id="10" name="Title 1">
            <a:extLst>
              <a:ext uri="{FF2B5EF4-FFF2-40B4-BE49-F238E27FC236}">
                <a16:creationId xmlns:a16="http://schemas.microsoft.com/office/drawing/2014/main" id="{4A2F6369-94D1-1495-4FC4-48ED0B3039DE}"/>
              </a:ext>
            </a:extLst>
          </p:cNvPr>
          <p:cNvSpPr>
            <a:spLocks noGrp="1"/>
          </p:cNvSpPr>
          <p:nvPr>
            <p:ph type="title"/>
          </p:nvPr>
        </p:nvSpPr>
        <p:spPr>
          <a:xfrm>
            <a:off x="838200" y="0"/>
            <a:ext cx="10515600" cy="1325563"/>
          </a:xfrm>
        </p:spPr>
        <p:txBody>
          <a:bodyPr/>
          <a:lstStyle/>
          <a:p>
            <a:r>
              <a:rPr lang="en-US" sz="4400" dirty="0"/>
              <a:t>Personnel Activities</a:t>
            </a:r>
            <a:endParaRPr lang="en-US" b="1" dirty="0"/>
          </a:p>
        </p:txBody>
      </p:sp>
      <p:sp>
        <p:nvSpPr>
          <p:cNvPr id="11" name="Content Placeholder 1">
            <a:extLst>
              <a:ext uri="{FF2B5EF4-FFF2-40B4-BE49-F238E27FC236}">
                <a16:creationId xmlns:a16="http://schemas.microsoft.com/office/drawing/2014/main" id="{799CC4C8-3598-2022-E274-F4085A1AB753}"/>
              </a:ext>
            </a:extLst>
          </p:cNvPr>
          <p:cNvSpPr txBox="1">
            <a:spLocks/>
          </p:cNvSpPr>
          <p:nvPr/>
        </p:nvSpPr>
        <p:spPr>
          <a:xfrm>
            <a:off x="736270" y="1138526"/>
            <a:ext cx="10972800" cy="43891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defRPr/>
            </a:pPr>
            <a:endParaRPr lang="en-US" altLang="en-US" sz="2000" dirty="0">
              <a:latin typeface="+mj-lt"/>
            </a:endParaRPr>
          </a:p>
        </p:txBody>
      </p:sp>
      <p:sp>
        <p:nvSpPr>
          <p:cNvPr id="8" name="Content Placeholder 1">
            <a:extLst>
              <a:ext uri="{FF2B5EF4-FFF2-40B4-BE49-F238E27FC236}">
                <a16:creationId xmlns:a16="http://schemas.microsoft.com/office/drawing/2014/main" id="{C3042E7C-74AE-214C-87A5-B6C8C264A195}"/>
              </a:ext>
            </a:extLst>
          </p:cNvPr>
          <p:cNvSpPr txBox="1">
            <a:spLocks/>
          </p:cNvSpPr>
          <p:nvPr/>
        </p:nvSpPr>
        <p:spPr>
          <a:xfrm>
            <a:off x="838200" y="1734877"/>
            <a:ext cx="7904356" cy="3933595"/>
          </a:xfrm>
          <a:prstGeom prst="rect">
            <a:avLst/>
          </a:prstGeom>
        </p:spPr>
        <p:style>
          <a:lnRef idx="1">
            <a:schemeClr val="accent6"/>
          </a:lnRef>
          <a:fillRef idx="2">
            <a:schemeClr val="accent6"/>
          </a:fillRef>
          <a:effectRef idx="1">
            <a:schemeClr val="accent6"/>
          </a:effectRef>
          <a:fontRef idx="minor">
            <a:schemeClr val="dk1"/>
          </a:fontRef>
        </p:style>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nSpc>
                <a:spcPct val="100000"/>
              </a:lnSpc>
              <a:spcBef>
                <a:spcPts val="0"/>
              </a:spcBef>
              <a:buNone/>
            </a:pPr>
            <a:r>
              <a:rPr lang="en-US" sz="1800" b="1" dirty="0"/>
              <a:t>What is it?</a:t>
            </a:r>
          </a:p>
          <a:p>
            <a:pPr marL="285750" lvl="1" indent="-285750">
              <a:lnSpc>
                <a:spcPct val="100000"/>
              </a:lnSpc>
              <a:spcBef>
                <a:spcPts val="0"/>
              </a:spcBef>
              <a:buFont typeface="Courier New" panose="02070309020205020404" pitchFamily="49" charset="0"/>
              <a:buChar char="o"/>
            </a:pPr>
            <a:r>
              <a:rPr lang="en-US" sz="1800" dirty="0"/>
              <a:t>Additional opportunity to reward outstanding achievement by an employee.</a:t>
            </a:r>
          </a:p>
          <a:p>
            <a:pPr marL="285750" lvl="1" indent="-285750">
              <a:lnSpc>
                <a:spcPct val="100000"/>
              </a:lnSpc>
              <a:spcBef>
                <a:spcPts val="0"/>
              </a:spcBef>
              <a:buFont typeface="Courier New" panose="02070309020205020404" pitchFamily="49" charset="0"/>
              <a:buChar char="o"/>
            </a:pPr>
            <a:r>
              <a:rPr lang="en-US" sz="1800" dirty="0"/>
              <a:t>Independent of our annual performance evaluation process. </a:t>
            </a:r>
          </a:p>
          <a:p>
            <a:pPr marL="285750" lvl="1" indent="-285750">
              <a:lnSpc>
                <a:spcPct val="100000"/>
              </a:lnSpc>
              <a:spcBef>
                <a:spcPts val="0"/>
              </a:spcBef>
              <a:buFont typeface="Courier New" panose="02070309020205020404" pitchFamily="49" charset="0"/>
              <a:buChar char="o"/>
            </a:pPr>
            <a:r>
              <a:rPr lang="en-US" sz="1800" dirty="0"/>
              <a:t>Full step (equivalent to a 3%) increase on the pay plan within their current pay grade</a:t>
            </a:r>
            <a:r>
              <a:rPr lang="en-US" sz="1600" dirty="0"/>
              <a:t>.</a:t>
            </a:r>
          </a:p>
          <a:p>
            <a:pPr marL="457200" lvl="2" indent="0">
              <a:lnSpc>
                <a:spcPct val="100000"/>
              </a:lnSpc>
              <a:spcBef>
                <a:spcPts val="0"/>
              </a:spcBef>
              <a:buNone/>
            </a:pPr>
            <a:endParaRPr lang="en-US" sz="1200" dirty="0">
              <a:ea typeface="Calibri" panose="020F0502020204030204" pitchFamily="34" charset="0"/>
              <a:cs typeface="Times New Roman" panose="02020603050405020304" pitchFamily="18" charset="0"/>
            </a:endParaRPr>
          </a:p>
          <a:p>
            <a:pPr marL="0" lvl="1" indent="0">
              <a:lnSpc>
                <a:spcPct val="100000"/>
              </a:lnSpc>
              <a:spcBef>
                <a:spcPts val="0"/>
              </a:spcBef>
              <a:buNone/>
            </a:pPr>
            <a:r>
              <a:rPr lang="en-US" sz="1800" b="1" dirty="0">
                <a:ea typeface="Calibri" panose="020F0502020204030204" pitchFamily="34" charset="0"/>
                <a:cs typeface="Times New Roman" panose="02020603050405020304" pitchFamily="18" charset="0"/>
              </a:rPr>
              <a:t>What is the Process?</a:t>
            </a:r>
          </a:p>
          <a:p>
            <a:pPr marL="285750" lvl="1" indent="-285750">
              <a:lnSpc>
                <a:spcPct val="100000"/>
              </a:lnSpc>
              <a:spcBef>
                <a:spcPts val="0"/>
              </a:spcBef>
              <a:buFont typeface="Courier New" panose="02070309020205020404" pitchFamily="49" charset="0"/>
              <a:buChar char="o"/>
            </a:pPr>
            <a:r>
              <a:rPr lang="en-US" sz="1800" dirty="0"/>
              <a:t>Department Directors will submit a written request and justification to the Personnel Officer any time throughout the year.</a:t>
            </a:r>
          </a:p>
          <a:p>
            <a:pPr marL="285750" lvl="1" indent="-285750">
              <a:lnSpc>
                <a:spcPct val="100000"/>
              </a:lnSpc>
              <a:spcBef>
                <a:spcPts val="0"/>
              </a:spcBef>
              <a:buFont typeface="Courier New" panose="02070309020205020404" pitchFamily="49" charset="0"/>
              <a:buChar char="o"/>
            </a:pPr>
            <a:r>
              <a:rPr lang="en-US" sz="1800" dirty="0"/>
              <a:t>If eligibility requirements are met, the Personnel Officer will present the request and justification to the Parish Executive Staff and the Parish President for review and consideration.</a:t>
            </a:r>
          </a:p>
          <a:p>
            <a:pPr marL="285750" lvl="1" indent="-285750">
              <a:lnSpc>
                <a:spcPct val="100000"/>
              </a:lnSpc>
              <a:spcBef>
                <a:spcPts val="0"/>
              </a:spcBef>
              <a:buFont typeface="Courier New" panose="02070309020205020404" pitchFamily="49" charset="0"/>
              <a:buChar char="o"/>
            </a:pPr>
            <a:r>
              <a:rPr lang="en-US" sz="1800" dirty="0"/>
              <a:t>Examples of justification may include: </a:t>
            </a:r>
          </a:p>
          <a:p>
            <a:pPr marL="742950" lvl="2" indent="-285750">
              <a:lnSpc>
                <a:spcPct val="100000"/>
              </a:lnSpc>
              <a:spcBef>
                <a:spcPts val="0"/>
              </a:spcBef>
              <a:buFont typeface="Courier New" panose="02070309020205020404" pitchFamily="49" charset="0"/>
              <a:buChar char="o"/>
            </a:pPr>
            <a:r>
              <a:rPr lang="en-US" sz="1600" dirty="0"/>
              <a:t>Extraordinary results, leadership and influence, innovation and problem solving, ownership and accountability, collaboration and team impact, professional development and growth, or community and organizational impact.  </a:t>
            </a:r>
          </a:p>
          <a:p>
            <a:pPr marL="285750" lvl="1" indent="-285750">
              <a:lnSpc>
                <a:spcPct val="100000"/>
              </a:lnSpc>
              <a:spcBef>
                <a:spcPts val="0"/>
              </a:spcBef>
              <a:buFont typeface="Courier New" panose="02070309020205020404" pitchFamily="49" charset="0"/>
              <a:buChar char="o"/>
            </a:pPr>
            <a:endParaRPr lang="en-US" sz="1600" dirty="0">
              <a:solidFill>
                <a:srgbClr val="000000"/>
              </a:solidFill>
              <a:latin typeface="+mj-lt"/>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2E20D0D4-B63D-A4BF-096C-1CE1B8DE2995}"/>
              </a:ext>
            </a:extLst>
          </p:cNvPr>
          <p:cNvSpPr txBox="1"/>
          <p:nvPr/>
        </p:nvSpPr>
        <p:spPr>
          <a:xfrm>
            <a:off x="736270" y="1249486"/>
            <a:ext cx="5070169" cy="400110"/>
          </a:xfrm>
          <a:prstGeom prst="rect">
            <a:avLst/>
          </a:prstGeom>
          <a:noFill/>
        </p:spPr>
        <p:txBody>
          <a:bodyPr wrap="square" rtlCol="0">
            <a:spAutoFit/>
          </a:bodyPr>
          <a:lstStyle/>
          <a:p>
            <a:r>
              <a:rPr lang="en-US" sz="2000" b="1" dirty="0"/>
              <a:t>Outstanding Achievement Merit Increase</a:t>
            </a:r>
            <a:endParaRPr lang="en-US" sz="2000" dirty="0"/>
          </a:p>
        </p:txBody>
      </p:sp>
      <p:sp>
        <p:nvSpPr>
          <p:cNvPr id="13" name="Content Placeholder 1">
            <a:extLst>
              <a:ext uri="{FF2B5EF4-FFF2-40B4-BE49-F238E27FC236}">
                <a16:creationId xmlns:a16="http://schemas.microsoft.com/office/drawing/2014/main" id="{EAEF88B7-1603-219E-EF24-900831FDAD73}"/>
              </a:ext>
            </a:extLst>
          </p:cNvPr>
          <p:cNvSpPr txBox="1">
            <a:spLocks/>
          </p:cNvSpPr>
          <p:nvPr/>
        </p:nvSpPr>
        <p:spPr>
          <a:xfrm>
            <a:off x="8619832" y="1249486"/>
            <a:ext cx="3508338" cy="4024435"/>
          </a:xfrm>
          <a:prstGeom prst="rect">
            <a:avLst/>
          </a:prstGeom>
        </p:spPr>
        <p:style>
          <a:lnRef idx="1">
            <a:schemeClr val="accent5"/>
          </a:lnRef>
          <a:fillRef idx="2">
            <a:schemeClr val="accent5"/>
          </a:fillRef>
          <a:effectRef idx="1">
            <a:schemeClr val="accent5"/>
          </a:effectRef>
          <a:fontRef idx="minor">
            <a:schemeClr val="dk1"/>
          </a:fontRef>
        </p:style>
        <p:txBody>
          <a:bodyPr vert="horz"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nSpc>
                <a:spcPct val="100000"/>
              </a:lnSpc>
              <a:spcBef>
                <a:spcPts val="0"/>
              </a:spcBef>
              <a:buNone/>
            </a:pPr>
            <a:r>
              <a:rPr lang="en-US" sz="1800" b="1" dirty="0"/>
              <a:t>Eligibility:</a:t>
            </a:r>
          </a:p>
          <a:p>
            <a:pPr>
              <a:lnSpc>
                <a:spcPct val="150000"/>
              </a:lnSpc>
              <a:spcBef>
                <a:spcPts val="0"/>
              </a:spcBef>
              <a:buFont typeface="Wingdings" panose="05000000000000000000" pitchFamily="2" charset="2"/>
              <a:buChar char="ü"/>
            </a:pPr>
            <a:r>
              <a:rPr lang="en-US" sz="1600" dirty="0"/>
              <a:t>Employed as a Civil Service employee for at least one year.</a:t>
            </a:r>
          </a:p>
          <a:p>
            <a:pPr>
              <a:lnSpc>
                <a:spcPct val="150000"/>
              </a:lnSpc>
              <a:spcBef>
                <a:spcPts val="0"/>
              </a:spcBef>
              <a:buFont typeface="Wingdings" panose="05000000000000000000" pitchFamily="2" charset="2"/>
              <a:buChar char="ü"/>
            </a:pPr>
            <a:r>
              <a:rPr lang="en-US" sz="1600" dirty="0"/>
              <a:t>Have an annual performance rating of Exceeds Expectations for prior performance evaluation.</a:t>
            </a:r>
          </a:p>
          <a:p>
            <a:pPr>
              <a:lnSpc>
                <a:spcPct val="150000"/>
              </a:lnSpc>
              <a:spcBef>
                <a:spcPts val="0"/>
              </a:spcBef>
              <a:buFont typeface="Wingdings" panose="05000000000000000000" pitchFamily="2" charset="2"/>
              <a:buChar char="ü"/>
            </a:pPr>
            <a:r>
              <a:rPr lang="en-US" sz="1600" dirty="0"/>
              <a:t>Have not received the outstanding achievement merit within 3 years.</a:t>
            </a:r>
          </a:p>
          <a:p>
            <a:pPr>
              <a:lnSpc>
                <a:spcPct val="150000"/>
              </a:lnSpc>
              <a:spcBef>
                <a:spcPts val="0"/>
              </a:spcBef>
              <a:buFont typeface="Wingdings" panose="05000000000000000000" pitchFamily="2" charset="2"/>
              <a:buChar char="ü"/>
            </a:pPr>
            <a:r>
              <a:rPr lang="en-US" sz="1600" dirty="0"/>
              <a:t>Employee must not be on a final warning or performance improvement plan.  </a:t>
            </a:r>
          </a:p>
        </p:txBody>
      </p:sp>
    </p:spTree>
    <p:extLst>
      <p:ext uri="{BB962C8B-B14F-4D97-AF65-F5344CB8AC3E}">
        <p14:creationId xmlns:p14="http://schemas.microsoft.com/office/powerpoint/2010/main" val="27210723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able&#10;&#10;Description automatically generated">
            <a:extLst>
              <a:ext uri="{FF2B5EF4-FFF2-40B4-BE49-F238E27FC236}">
                <a16:creationId xmlns:a16="http://schemas.microsoft.com/office/drawing/2014/main" id="{8B528F96-4FBC-D14D-9DBF-E8D5847816EC}"/>
              </a:ext>
            </a:extLst>
          </p:cNvPr>
          <p:cNvPicPr>
            <a:picLocks noGrp="1" noChangeAspect="1"/>
          </p:cNvPicPr>
          <p:nvPr>
            <p:ph idx="1"/>
          </p:nvPr>
        </p:nvPicPr>
        <p:blipFill>
          <a:blip r:embed="rId3"/>
          <a:stretch>
            <a:fillRect/>
          </a:stretch>
        </p:blipFill>
        <p:spPr>
          <a:xfrm>
            <a:off x="0" y="0"/>
            <a:ext cx="12192000" cy="6858000"/>
          </a:xfrm>
        </p:spPr>
      </p:pic>
      <p:cxnSp>
        <p:nvCxnSpPr>
          <p:cNvPr id="6" name="Straight Connector 5">
            <a:extLst>
              <a:ext uri="{FF2B5EF4-FFF2-40B4-BE49-F238E27FC236}">
                <a16:creationId xmlns:a16="http://schemas.microsoft.com/office/drawing/2014/main" id="{6FEAD236-CA9D-4744-B0D5-CA5D71E977A1}"/>
              </a:ext>
            </a:extLst>
          </p:cNvPr>
          <p:cNvCxnSpPr>
            <a:cxnSpLocks/>
          </p:cNvCxnSpPr>
          <p:nvPr/>
        </p:nvCxnSpPr>
        <p:spPr>
          <a:xfrm>
            <a:off x="736270" y="997698"/>
            <a:ext cx="8164286" cy="0"/>
          </a:xfrm>
          <a:prstGeom prst="line">
            <a:avLst/>
          </a:prstGeom>
          <a:ln>
            <a:solidFill>
              <a:srgbClr val="00966C"/>
            </a:solidFill>
          </a:ln>
        </p:spPr>
        <p:style>
          <a:lnRef idx="3">
            <a:schemeClr val="dk1"/>
          </a:lnRef>
          <a:fillRef idx="0">
            <a:schemeClr val="dk1"/>
          </a:fillRef>
          <a:effectRef idx="2">
            <a:schemeClr val="dk1"/>
          </a:effectRef>
          <a:fontRef idx="minor">
            <a:schemeClr val="tx1"/>
          </a:fontRef>
        </p:style>
      </p:cxnSp>
      <p:sp>
        <p:nvSpPr>
          <p:cNvPr id="10" name="Title 1">
            <a:extLst>
              <a:ext uri="{FF2B5EF4-FFF2-40B4-BE49-F238E27FC236}">
                <a16:creationId xmlns:a16="http://schemas.microsoft.com/office/drawing/2014/main" id="{FA98C37F-55A3-4E7B-86A6-ACEF14E0FB89}"/>
              </a:ext>
            </a:extLst>
          </p:cNvPr>
          <p:cNvSpPr>
            <a:spLocks noGrp="1"/>
          </p:cNvSpPr>
          <p:nvPr>
            <p:ph type="title"/>
          </p:nvPr>
        </p:nvSpPr>
        <p:spPr>
          <a:xfrm>
            <a:off x="838200" y="0"/>
            <a:ext cx="10515600" cy="1325563"/>
          </a:xfrm>
        </p:spPr>
        <p:txBody>
          <a:bodyPr/>
          <a:lstStyle/>
          <a:p>
            <a:r>
              <a:rPr lang="en-US" sz="4400" dirty="0"/>
              <a:t>Personnel Activities</a:t>
            </a:r>
            <a:endParaRPr lang="en-US" b="1" dirty="0"/>
          </a:p>
        </p:txBody>
      </p:sp>
      <p:sp>
        <p:nvSpPr>
          <p:cNvPr id="11" name="Content Placeholder 1">
            <a:extLst>
              <a:ext uri="{FF2B5EF4-FFF2-40B4-BE49-F238E27FC236}">
                <a16:creationId xmlns:a16="http://schemas.microsoft.com/office/drawing/2014/main" id="{8E2072B5-1E9F-4375-B807-2C29A62E4609}"/>
              </a:ext>
            </a:extLst>
          </p:cNvPr>
          <p:cNvSpPr txBox="1">
            <a:spLocks/>
          </p:cNvSpPr>
          <p:nvPr/>
        </p:nvSpPr>
        <p:spPr>
          <a:xfrm>
            <a:off x="736270" y="1138526"/>
            <a:ext cx="10972800" cy="43891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defRPr/>
            </a:pPr>
            <a:endParaRPr lang="en-US" altLang="en-US" sz="2000" dirty="0">
              <a:latin typeface="+mj-lt"/>
            </a:endParaRPr>
          </a:p>
        </p:txBody>
      </p:sp>
      <p:sp>
        <p:nvSpPr>
          <p:cNvPr id="2" name="TextBox 1">
            <a:extLst>
              <a:ext uri="{FF2B5EF4-FFF2-40B4-BE49-F238E27FC236}">
                <a16:creationId xmlns:a16="http://schemas.microsoft.com/office/drawing/2014/main" id="{30AEF795-93F9-38B8-9100-0CF525C45192}"/>
              </a:ext>
            </a:extLst>
          </p:cNvPr>
          <p:cNvSpPr txBox="1"/>
          <p:nvPr/>
        </p:nvSpPr>
        <p:spPr>
          <a:xfrm>
            <a:off x="611943" y="3118420"/>
            <a:ext cx="4342379" cy="369332"/>
          </a:xfrm>
          <a:prstGeom prst="rect">
            <a:avLst/>
          </a:prstGeom>
          <a:noFill/>
        </p:spPr>
        <p:txBody>
          <a:bodyPr wrap="square" rtlCol="0">
            <a:spAutoFit/>
          </a:bodyPr>
          <a:lstStyle/>
          <a:p>
            <a:r>
              <a:rPr lang="en-US" dirty="0">
                <a:latin typeface="Franklin Gothic Demi Cond" panose="020B0706030402020204" pitchFamily="34" charset="0"/>
                <a:cs typeface="Aharoni" panose="02010803020104030203" pitchFamily="2" charset="-79"/>
              </a:rPr>
              <a:t>Jimmy Breaux Outstanding Achievement Award</a:t>
            </a:r>
          </a:p>
        </p:txBody>
      </p:sp>
      <p:sp>
        <p:nvSpPr>
          <p:cNvPr id="3" name="TextBox 2">
            <a:extLst>
              <a:ext uri="{FF2B5EF4-FFF2-40B4-BE49-F238E27FC236}">
                <a16:creationId xmlns:a16="http://schemas.microsoft.com/office/drawing/2014/main" id="{2D33A8A0-6B75-34FD-DF9E-7917CDE287C5}"/>
              </a:ext>
            </a:extLst>
          </p:cNvPr>
          <p:cNvSpPr txBox="1"/>
          <p:nvPr/>
        </p:nvSpPr>
        <p:spPr>
          <a:xfrm>
            <a:off x="658983" y="3491249"/>
            <a:ext cx="4652503" cy="1815882"/>
          </a:xfrm>
          <a:prstGeom prst="rect">
            <a:avLst/>
          </a:prstGeom>
          <a:solidFill>
            <a:schemeClr val="accent6">
              <a:lumMod val="60000"/>
              <a:lumOff val="40000"/>
            </a:schemeClr>
          </a:solidFill>
          <a:ln>
            <a:prstDash val="solid"/>
          </a:ln>
        </p:spPr>
        <p:style>
          <a:lnRef idx="1">
            <a:schemeClr val="accent6"/>
          </a:lnRef>
          <a:fillRef idx="2">
            <a:schemeClr val="accent6"/>
          </a:fillRef>
          <a:effectRef idx="1">
            <a:schemeClr val="accent6"/>
          </a:effectRef>
          <a:fontRef idx="minor">
            <a:schemeClr val="dk1"/>
          </a:fontRef>
        </p:style>
        <p:txBody>
          <a:bodyPr wrap="square" rtlCol="0">
            <a:spAutoFit/>
          </a:bodyPr>
          <a:lstStyle/>
          <a:p>
            <a:pPr marL="182880" lvl="1" indent="-182880">
              <a:spcBef>
                <a:spcPts val="0"/>
              </a:spcBef>
              <a:buFont typeface="Courier New" panose="02070309020205020404" pitchFamily="49" charset="0"/>
              <a:buChar char="o"/>
            </a:pPr>
            <a:r>
              <a:rPr lang="en-US" sz="1600" dirty="0">
                <a:effectLst/>
                <a:ea typeface="Calibri" panose="020F0502020204030204" pitchFamily="34" charset="0"/>
                <a:cs typeface="Calibri" panose="020F0502020204030204" pitchFamily="34" charset="0"/>
              </a:rPr>
              <a:t>In honor of the late James “Jimmy” Breaux who served as a Civil Service Board Member for 40 years, we established the </a:t>
            </a:r>
            <a:r>
              <a:rPr lang="en-US" sz="1600" b="1" dirty="0">
                <a:effectLst/>
                <a:ea typeface="Calibri" panose="020F0502020204030204" pitchFamily="34" charset="0"/>
                <a:cs typeface="Calibri" panose="020F0502020204030204" pitchFamily="34" charset="0"/>
              </a:rPr>
              <a:t>JIMMY BREAUX OUTSTANDING ACHIEVEMENT AWARD</a:t>
            </a:r>
            <a:r>
              <a:rPr lang="en-US" sz="1600" dirty="0">
                <a:effectLst/>
                <a:ea typeface="Calibri" panose="020F0502020204030204" pitchFamily="34" charset="0"/>
                <a:cs typeface="Calibri" panose="020F0502020204030204" pitchFamily="34" charset="0"/>
              </a:rPr>
              <a:t>.</a:t>
            </a:r>
          </a:p>
          <a:p>
            <a:pPr marL="182880" lvl="1" indent="-182880">
              <a:spcBef>
                <a:spcPts val="0"/>
              </a:spcBef>
              <a:buFont typeface="Courier New" panose="02070309020205020404" pitchFamily="49" charset="0"/>
              <a:buChar char="o"/>
            </a:pPr>
            <a:r>
              <a:rPr lang="en-US" sz="1600" dirty="0">
                <a:effectLst/>
                <a:ea typeface="Calibri" panose="020F0502020204030204" pitchFamily="34" charset="0"/>
                <a:cs typeface="Calibri" panose="020F0502020204030204" pitchFamily="34" charset="0"/>
              </a:rPr>
              <a:t>This award will recognize an employee or employees that demonstrate an exemplary standard of work during the year.</a:t>
            </a:r>
          </a:p>
        </p:txBody>
      </p:sp>
      <p:sp>
        <p:nvSpPr>
          <p:cNvPr id="4" name="TextBox 3">
            <a:extLst>
              <a:ext uri="{FF2B5EF4-FFF2-40B4-BE49-F238E27FC236}">
                <a16:creationId xmlns:a16="http://schemas.microsoft.com/office/drawing/2014/main" id="{18304604-D6C2-4563-CB1C-7741445FD84D}"/>
              </a:ext>
            </a:extLst>
          </p:cNvPr>
          <p:cNvSpPr txBox="1"/>
          <p:nvPr/>
        </p:nvSpPr>
        <p:spPr>
          <a:xfrm>
            <a:off x="5814916" y="3768218"/>
            <a:ext cx="5100733" cy="923330"/>
          </a:xfrm>
          <a:prstGeom prst="rect">
            <a:avLst/>
          </a:prstGeom>
          <a:ln>
            <a:prstDash val="dashDot"/>
          </a:ln>
        </p:spPr>
        <p:style>
          <a:lnRef idx="1">
            <a:schemeClr val="accent5"/>
          </a:lnRef>
          <a:fillRef idx="2">
            <a:schemeClr val="accent5"/>
          </a:fillRef>
          <a:effectRef idx="1">
            <a:schemeClr val="accent5"/>
          </a:effectRef>
          <a:fontRef idx="minor">
            <a:schemeClr val="dk1"/>
          </a:fontRef>
        </p:style>
        <p:txBody>
          <a:bodyPr wrap="square" rtlCol="0">
            <a:spAutoFit/>
          </a:bodyPr>
          <a:lstStyle/>
          <a:p>
            <a:pPr marL="0" lvl="2"/>
            <a:r>
              <a:rPr lang="en-US" b="1" dirty="0">
                <a:solidFill>
                  <a:srgbClr val="000000"/>
                </a:solidFill>
                <a:effectLst/>
                <a:ea typeface="Calibri" panose="020F0502020204030204" pitchFamily="34" charset="0"/>
                <a:cs typeface="Times New Roman" panose="02020603050405020304" pitchFamily="18" charset="0"/>
              </a:rPr>
              <a:t>Allison &amp; Brett Badgerow</a:t>
            </a:r>
            <a:endParaRPr lang="en-US" dirty="0">
              <a:solidFill>
                <a:srgbClr val="000000"/>
              </a:solidFill>
              <a:effectLst/>
              <a:ea typeface="Calibri" panose="020F0502020204030204" pitchFamily="34" charset="0"/>
              <a:cs typeface="Times New Roman" panose="02020603050405020304" pitchFamily="18" charset="0"/>
            </a:endParaRPr>
          </a:p>
          <a:p>
            <a:pPr marL="228600" marR="0" indent="-137160">
              <a:buFont typeface="Wingdings" panose="05000000000000000000" pitchFamily="2" charset="2"/>
              <a:buChar char="§"/>
            </a:pPr>
            <a:r>
              <a:rPr lang="en-US" dirty="0"/>
              <a:t>Their dedication, leadership, and commitment to the success of our 2025 United Way Campaign.</a:t>
            </a:r>
            <a:endParaRPr lang="en-US" sz="1600" dirty="0">
              <a:effectLst/>
              <a:ea typeface="Calibri" panose="020F0502020204030204" pitchFamily="34" charset="0"/>
              <a:cs typeface="Calibri" panose="020F0502020204030204" pitchFamily="34" charset="0"/>
            </a:endParaRPr>
          </a:p>
        </p:txBody>
      </p:sp>
      <p:sp>
        <p:nvSpPr>
          <p:cNvPr id="7" name="Arrow: Down 6">
            <a:extLst>
              <a:ext uri="{FF2B5EF4-FFF2-40B4-BE49-F238E27FC236}">
                <a16:creationId xmlns:a16="http://schemas.microsoft.com/office/drawing/2014/main" id="{EDBD9410-C596-B18E-2926-52A3647D9837}"/>
              </a:ext>
            </a:extLst>
          </p:cNvPr>
          <p:cNvSpPr/>
          <p:nvPr/>
        </p:nvSpPr>
        <p:spPr>
          <a:xfrm rot="16200000">
            <a:off x="5399700" y="3284231"/>
            <a:ext cx="452761" cy="550471"/>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8" name="TextBox 7">
            <a:extLst>
              <a:ext uri="{FF2B5EF4-FFF2-40B4-BE49-F238E27FC236}">
                <a16:creationId xmlns:a16="http://schemas.microsoft.com/office/drawing/2014/main" id="{44D23C82-6DBF-BE2E-3FB6-607F7B88663B}"/>
              </a:ext>
            </a:extLst>
          </p:cNvPr>
          <p:cNvSpPr txBox="1"/>
          <p:nvPr/>
        </p:nvSpPr>
        <p:spPr>
          <a:xfrm>
            <a:off x="607331" y="1140897"/>
            <a:ext cx="4342379" cy="369332"/>
          </a:xfrm>
          <a:prstGeom prst="rect">
            <a:avLst/>
          </a:prstGeom>
          <a:noFill/>
        </p:spPr>
        <p:txBody>
          <a:bodyPr wrap="square" rtlCol="0">
            <a:spAutoFit/>
          </a:bodyPr>
          <a:lstStyle/>
          <a:p>
            <a:r>
              <a:rPr lang="en-US" dirty="0">
                <a:latin typeface="Franklin Gothic Demi Cond" panose="020B0706030402020204" pitchFamily="34" charset="0"/>
                <a:cs typeface="Aharoni" panose="02010803020104030203" pitchFamily="2" charset="-79"/>
              </a:rPr>
              <a:t>Civil Service Awards</a:t>
            </a:r>
          </a:p>
        </p:txBody>
      </p:sp>
      <p:sp>
        <p:nvSpPr>
          <p:cNvPr id="9" name="TextBox 8">
            <a:extLst>
              <a:ext uri="{FF2B5EF4-FFF2-40B4-BE49-F238E27FC236}">
                <a16:creationId xmlns:a16="http://schemas.microsoft.com/office/drawing/2014/main" id="{C4F0D67B-2A69-D4D7-84B8-83E32FE8ADB5}"/>
              </a:ext>
            </a:extLst>
          </p:cNvPr>
          <p:cNvSpPr txBox="1"/>
          <p:nvPr/>
        </p:nvSpPr>
        <p:spPr>
          <a:xfrm>
            <a:off x="658982" y="1570000"/>
            <a:ext cx="4652503" cy="584775"/>
          </a:xfrm>
          <a:prstGeom prst="rect">
            <a:avLst/>
          </a:prstGeom>
          <a:solidFill>
            <a:schemeClr val="accent6">
              <a:lumMod val="60000"/>
              <a:lumOff val="40000"/>
            </a:schemeClr>
          </a:solidFill>
          <a:ln>
            <a:prstDash val="solid"/>
          </a:ln>
        </p:spPr>
        <p:style>
          <a:lnRef idx="1">
            <a:schemeClr val="accent6"/>
          </a:lnRef>
          <a:fillRef idx="2">
            <a:schemeClr val="accent6"/>
          </a:fillRef>
          <a:effectRef idx="1">
            <a:schemeClr val="accent6"/>
          </a:effectRef>
          <a:fontRef idx="minor">
            <a:schemeClr val="dk1"/>
          </a:fontRef>
        </p:style>
        <p:txBody>
          <a:bodyPr wrap="square" rtlCol="0">
            <a:spAutoFit/>
          </a:bodyPr>
          <a:lstStyle/>
          <a:p>
            <a:pPr marL="182880" lvl="1" indent="-182880">
              <a:spcBef>
                <a:spcPts val="0"/>
              </a:spcBef>
              <a:buFont typeface="Courier New" panose="02070309020205020404" pitchFamily="49" charset="0"/>
              <a:buChar char="o"/>
            </a:pPr>
            <a:r>
              <a:rPr lang="en-US" sz="1600" dirty="0">
                <a:solidFill>
                  <a:srgbClr val="2E2E2E"/>
                </a:solidFill>
                <a:effectLst/>
                <a:ea typeface="Calibri" panose="020F0502020204030204" pitchFamily="34" charset="0"/>
                <a:cs typeface="Times New Roman" panose="02020603050405020304" pitchFamily="18" charset="0"/>
              </a:rPr>
              <a:t>Sixty-nine employees were honored in March for their years of service in 2025.</a:t>
            </a:r>
            <a:endParaRPr lang="en-US" sz="1600" dirty="0">
              <a:effectLst/>
              <a:ea typeface="Calibri" panose="020F0502020204030204" pitchFamily="34" charset="0"/>
              <a:cs typeface="Calibri" panose="020F0502020204030204" pitchFamily="34" charset="0"/>
            </a:endParaRPr>
          </a:p>
        </p:txBody>
      </p:sp>
      <p:sp>
        <p:nvSpPr>
          <p:cNvPr id="12" name="Arrow: Down 11">
            <a:extLst>
              <a:ext uri="{FF2B5EF4-FFF2-40B4-BE49-F238E27FC236}">
                <a16:creationId xmlns:a16="http://schemas.microsoft.com/office/drawing/2014/main" id="{836BF304-6ED6-5525-8240-3D5D10E9DF1F}"/>
              </a:ext>
            </a:extLst>
          </p:cNvPr>
          <p:cNvSpPr/>
          <p:nvPr/>
        </p:nvSpPr>
        <p:spPr>
          <a:xfrm rot="16200000">
            <a:off x="5408276" y="1373283"/>
            <a:ext cx="452761" cy="550471"/>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17" name="TextBox 16">
            <a:extLst>
              <a:ext uri="{FF2B5EF4-FFF2-40B4-BE49-F238E27FC236}">
                <a16:creationId xmlns:a16="http://schemas.microsoft.com/office/drawing/2014/main" id="{530533C5-B3CD-B644-D638-8FDFEAD05A4B}"/>
              </a:ext>
            </a:extLst>
          </p:cNvPr>
          <p:cNvSpPr txBox="1"/>
          <p:nvPr/>
        </p:nvSpPr>
        <p:spPr>
          <a:xfrm>
            <a:off x="5814916" y="1781158"/>
            <a:ext cx="5100733" cy="1200329"/>
          </a:xfrm>
          <a:prstGeom prst="rect">
            <a:avLst/>
          </a:prstGeom>
          <a:ln>
            <a:prstDash val="dashDot"/>
          </a:ln>
        </p:spPr>
        <p:style>
          <a:lnRef idx="1">
            <a:schemeClr val="accent5"/>
          </a:lnRef>
          <a:fillRef idx="2">
            <a:schemeClr val="accent5"/>
          </a:fillRef>
          <a:effectRef idx="1">
            <a:schemeClr val="accent5"/>
          </a:effectRef>
          <a:fontRef idx="minor">
            <a:schemeClr val="dk1"/>
          </a:fontRef>
        </p:style>
        <p:txBody>
          <a:bodyPr wrap="square" rtlCol="0">
            <a:spAutoFit/>
          </a:bodyPr>
          <a:lstStyle/>
          <a:p>
            <a:pPr marL="228600" marR="0" lvl="0" indent="-137160" fontAlgn="base">
              <a:buFont typeface="Wingdings" panose="05000000000000000000" pitchFamily="2" charset="2"/>
              <a:buChar char="§"/>
            </a:pPr>
            <a:r>
              <a:rPr lang="en-US" b="1" dirty="0">
                <a:solidFill>
                  <a:srgbClr val="2E2E2E"/>
                </a:solidFill>
                <a:effectLst/>
                <a:ea typeface="Calibri" panose="020F0502020204030204" pitchFamily="34" charset="0"/>
              </a:rPr>
              <a:t>Laci Morris</a:t>
            </a:r>
            <a:r>
              <a:rPr lang="en-US" dirty="0">
                <a:solidFill>
                  <a:srgbClr val="2E2E2E"/>
                </a:solidFill>
                <a:effectLst/>
                <a:ea typeface="Calibri" panose="020F0502020204030204" pitchFamily="34" charset="0"/>
              </a:rPr>
              <a:t>, </a:t>
            </a:r>
            <a:r>
              <a:rPr lang="en-US" dirty="0"/>
              <a:t>Community Center Coordinator</a:t>
            </a:r>
            <a:r>
              <a:rPr lang="en-US" dirty="0">
                <a:solidFill>
                  <a:srgbClr val="2E2E2E"/>
                </a:solidFill>
                <a:effectLst/>
                <a:ea typeface="Calibri" panose="020F0502020204030204" pitchFamily="34" charset="0"/>
              </a:rPr>
              <a:t>, was recognized as the </a:t>
            </a:r>
            <a:r>
              <a:rPr lang="en-US" b="1" dirty="0">
                <a:solidFill>
                  <a:srgbClr val="2E2E2E"/>
                </a:solidFill>
                <a:effectLst/>
                <a:ea typeface="Calibri" panose="020F0502020204030204" pitchFamily="34" charset="0"/>
              </a:rPr>
              <a:t>2025 Employee of the Year</a:t>
            </a:r>
            <a:r>
              <a:rPr lang="en-US" dirty="0">
                <a:solidFill>
                  <a:srgbClr val="2E2E2E"/>
                </a:solidFill>
                <a:effectLst/>
                <a:ea typeface="Calibri" panose="020F0502020204030204" pitchFamily="34" charset="0"/>
              </a:rPr>
              <a:t>. </a:t>
            </a:r>
          </a:p>
          <a:p>
            <a:pPr marL="228600" marR="0" lvl="0" indent="-137160" fontAlgn="base">
              <a:buFont typeface="Wingdings" panose="05000000000000000000" pitchFamily="2" charset="2"/>
              <a:buChar char="§"/>
            </a:pPr>
            <a:r>
              <a:rPr lang="en-US" b="1" dirty="0"/>
              <a:t>Dwayne Williams</a:t>
            </a:r>
            <a:r>
              <a:rPr lang="en-US" dirty="0"/>
              <a:t>, Waterworks Distribution Lead, </a:t>
            </a:r>
            <a:r>
              <a:rPr lang="en-US" dirty="0">
                <a:solidFill>
                  <a:srgbClr val="2E2E2E"/>
                </a:solidFill>
                <a:ea typeface="Calibri" panose="020F0502020204030204" pitchFamily="34" charset="0"/>
              </a:rPr>
              <a:t>was recognized as the </a:t>
            </a:r>
            <a:r>
              <a:rPr lang="en-US" b="1" dirty="0">
                <a:solidFill>
                  <a:srgbClr val="2E2E2E"/>
                </a:solidFill>
                <a:ea typeface="Calibri" panose="020F0502020204030204" pitchFamily="34" charset="0"/>
              </a:rPr>
              <a:t>2025 Employee of the Year</a:t>
            </a:r>
            <a:r>
              <a:rPr lang="en-US" dirty="0">
                <a:solidFill>
                  <a:srgbClr val="2E2E2E"/>
                </a:solidFill>
                <a:ea typeface="Calibri" panose="020F0502020204030204" pitchFamily="34" charset="0"/>
              </a:rPr>
              <a:t>. </a:t>
            </a:r>
            <a:endParaRPr lang="en-US" dirty="0">
              <a:solidFill>
                <a:srgbClr val="2E2E2E"/>
              </a:solidFill>
              <a:effectLst/>
              <a:ea typeface="Calibri" panose="020F0502020204030204" pitchFamily="34" charset="0"/>
            </a:endParaRPr>
          </a:p>
        </p:txBody>
      </p:sp>
    </p:spTree>
    <p:extLst>
      <p:ext uri="{BB962C8B-B14F-4D97-AF65-F5344CB8AC3E}">
        <p14:creationId xmlns:p14="http://schemas.microsoft.com/office/powerpoint/2010/main" val="26606863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able&#10;&#10;Description automatically generated">
            <a:extLst>
              <a:ext uri="{FF2B5EF4-FFF2-40B4-BE49-F238E27FC236}">
                <a16:creationId xmlns:a16="http://schemas.microsoft.com/office/drawing/2014/main" id="{8B528F96-4FBC-D14D-9DBF-E8D5847816EC}"/>
              </a:ext>
            </a:extLst>
          </p:cNvPr>
          <p:cNvPicPr>
            <a:picLocks noGrp="1" noChangeAspect="1"/>
          </p:cNvPicPr>
          <p:nvPr>
            <p:ph idx="1"/>
          </p:nvPr>
        </p:nvPicPr>
        <p:blipFill>
          <a:blip r:embed="rId3"/>
          <a:stretch>
            <a:fillRect/>
          </a:stretch>
        </p:blipFill>
        <p:spPr>
          <a:xfrm>
            <a:off x="18733" y="-1866"/>
            <a:ext cx="12192000" cy="6858000"/>
          </a:xfrm>
        </p:spPr>
      </p:pic>
      <p:cxnSp>
        <p:nvCxnSpPr>
          <p:cNvPr id="6" name="Straight Connector 5">
            <a:extLst>
              <a:ext uri="{FF2B5EF4-FFF2-40B4-BE49-F238E27FC236}">
                <a16:creationId xmlns:a16="http://schemas.microsoft.com/office/drawing/2014/main" id="{6FEAD236-CA9D-4744-B0D5-CA5D71E977A1}"/>
              </a:ext>
            </a:extLst>
          </p:cNvPr>
          <p:cNvCxnSpPr>
            <a:cxnSpLocks/>
          </p:cNvCxnSpPr>
          <p:nvPr/>
        </p:nvCxnSpPr>
        <p:spPr>
          <a:xfrm>
            <a:off x="736270" y="997698"/>
            <a:ext cx="8164286" cy="0"/>
          </a:xfrm>
          <a:prstGeom prst="line">
            <a:avLst/>
          </a:prstGeom>
          <a:ln>
            <a:solidFill>
              <a:srgbClr val="00966C"/>
            </a:solidFill>
          </a:ln>
        </p:spPr>
        <p:style>
          <a:lnRef idx="3">
            <a:schemeClr val="dk1"/>
          </a:lnRef>
          <a:fillRef idx="0">
            <a:schemeClr val="dk1"/>
          </a:fillRef>
          <a:effectRef idx="2">
            <a:schemeClr val="dk1"/>
          </a:effectRef>
          <a:fontRef idx="minor">
            <a:schemeClr val="tx1"/>
          </a:fontRef>
        </p:style>
      </p:cxnSp>
      <p:sp>
        <p:nvSpPr>
          <p:cNvPr id="10" name="Title 1">
            <a:extLst>
              <a:ext uri="{FF2B5EF4-FFF2-40B4-BE49-F238E27FC236}">
                <a16:creationId xmlns:a16="http://schemas.microsoft.com/office/drawing/2014/main" id="{FA98C37F-55A3-4E7B-86A6-ACEF14E0FB89}"/>
              </a:ext>
            </a:extLst>
          </p:cNvPr>
          <p:cNvSpPr>
            <a:spLocks noGrp="1"/>
          </p:cNvSpPr>
          <p:nvPr>
            <p:ph type="title"/>
          </p:nvPr>
        </p:nvSpPr>
        <p:spPr>
          <a:xfrm>
            <a:off x="838200" y="0"/>
            <a:ext cx="10515600" cy="1325563"/>
          </a:xfrm>
        </p:spPr>
        <p:txBody>
          <a:bodyPr/>
          <a:lstStyle/>
          <a:p>
            <a:r>
              <a:rPr lang="en-US" sz="4400" dirty="0"/>
              <a:t>Civil Service Board</a:t>
            </a:r>
            <a:endParaRPr lang="en-US" b="1" dirty="0"/>
          </a:p>
        </p:txBody>
      </p:sp>
      <p:sp>
        <p:nvSpPr>
          <p:cNvPr id="11" name="Content Placeholder 1">
            <a:extLst>
              <a:ext uri="{FF2B5EF4-FFF2-40B4-BE49-F238E27FC236}">
                <a16:creationId xmlns:a16="http://schemas.microsoft.com/office/drawing/2014/main" id="{8E2072B5-1E9F-4375-B807-2C29A62E4609}"/>
              </a:ext>
            </a:extLst>
          </p:cNvPr>
          <p:cNvSpPr txBox="1">
            <a:spLocks/>
          </p:cNvSpPr>
          <p:nvPr/>
        </p:nvSpPr>
        <p:spPr>
          <a:xfrm>
            <a:off x="736270" y="1138526"/>
            <a:ext cx="10972800" cy="43891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defRPr/>
            </a:pPr>
            <a:endParaRPr lang="en-US" altLang="en-US" sz="2000" dirty="0">
              <a:latin typeface="+mj-lt"/>
            </a:endParaRPr>
          </a:p>
        </p:txBody>
      </p:sp>
      <p:sp>
        <p:nvSpPr>
          <p:cNvPr id="7" name="TextBox 6">
            <a:extLst>
              <a:ext uri="{FF2B5EF4-FFF2-40B4-BE49-F238E27FC236}">
                <a16:creationId xmlns:a16="http://schemas.microsoft.com/office/drawing/2014/main" id="{9C1FF6D3-20FA-6593-902A-980EDEFB288B}"/>
              </a:ext>
            </a:extLst>
          </p:cNvPr>
          <p:cNvSpPr txBox="1"/>
          <p:nvPr/>
        </p:nvSpPr>
        <p:spPr>
          <a:xfrm>
            <a:off x="736270" y="1149345"/>
            <a:ext cx="1628296" cy="646331"/>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dirty="0">
                <a:latin typeface="Franklin Gothic Demi Cond" panose="020B0706030402020204" pitchFamily="34" charset="0"/>
                <a:cs typeface="Aharoni" panose="02010803020104030203" pitchFamily="2" charset="-79"/>
              </a:rPr>
              <a:t>Regmon Chaney</a:t>
            </a:r>
          </a:p>
          <a:p>
            <a:pPr algn="ctr"/>
            <a:r>
              <a:rPr lang="en-US" dirty="0">
                <a:latin typeface="Franklin Gothic Demi Cond" panose="020B0706030402020204" pitchFamily="34" charset="0"/>
                <a:cs typeface="Aharoni" panose="02010803020104030203" pitchFamily="2" charset="-79"/>
              </a:rPr>
              <a:t>(Chair)</a:t>
            </a:r>
          </a:p>
        </p:txBody>
      </p:sp>
      <p:sp>
        <p:nvSpPr>
          <p:cNvPr id="9" name="TextBox 8">
            <a:extLst>
              <a:ext uri="{FF2B5EF4-FFF2-40B4-BE49-F238E27FC236}">
                <a16:creationId xmlns:a16="http://schemas.microsoft.com/office/drawing/2014/main" id="{21A08CD8-15A1-904F-1D2B-E571468E404B}"/>
              </a:ext>
            </a:extLst>
          </p:cNvPr>
          <p:cNvSpPr txBox="1"/>
          <p:nvPr/>
        </p:nvSpPr>
        <p:spPr>
          <a:xfrm>
            <a:off x="2536255" y="1149345"/>
            <a:ext cx="1778493" cy="646331"/>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dirty="0">
                <a:latin typeface="Franklin Gothic Demi Cond" panose="020B0706030402020204" pitchFamily="34" charset="0"/>
                <a:cs typeface="Aharoni" panose="02010803020104030203" pitchFamily="2" charset="-79"/>
              </a:rPr>
              <a:t>Patrick O’Malley</a:t>
            </a:r>
          </a:p>
          <a:p>
            <a:pPr algn="ctr"/>
            <a:r>
              <a:rPr lang="en-US" dirty="0">
                <a:latin typeface="Franklin Gothic Demi Cond" panose="020B0706030402020204" pitchFamily="34" charset="0"/>
                <a:cs typeface="Aharoni" panose="02010803020104030203" pitchFamily="2" charset="-79"/>
              </a:rPr>
              <a:t>(Vice Chair)</a:t>
            </a:r>
          </a:p>
        </p:txBody>
      </p:sp>
      <p:sp>
        <p:nvSpPr>
          <p:cNvPr id="12" name="TextBox 11">
            <a:extLst>
              <a:ext uri="{FF2B5EF4-FFF2-40B4-BE49-F238E27FC236}">
                <a16:creationId xmlns:a16="http://schemas.microsoft.com/office/drawing/2014/main" id="{F11C9638-9D0F-C5DB-8997-EE6C6CC9B6FF}"/>
              </a:ext>
            </a:extLst>
          </p:cNvPr>
          <p:cNvSpPr txBox="1"/>
          <p:nvPr/>
        </p:nvSpPr>
        <p:spPr>
          <a:xfrm>
            <a:off x="4486437" y="1149345"/>
            <a:ext cx="1628296" cy="646331"/>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dirty="0">
                <a:latin typeface="Franklin Gothic Demi Cond" panose="020B0706030402020204" pitchFamily="34" charset="0"/>
                <a:cs typeface="Aharoni" panose="02010803020104030203" pitchFamily="2" charset="-79"/>
              </a:rPr>
              <a:t>Sara Champion</a:t>
            </a:r>
          </a:p>
          <a:p>
            <a:pPr algn="ctr"/>
            <a:r>
              <a:rPr lang="en-US" dirty="0">
                <a:latin typeface="Franklin Gothic Demi Cond" panose="020B0706030402020204" pitchFamily="34" charset="0"/>
                <a:cs typeface="Aharoni" panose="02010803020104030203" pitchFamily="2" charset="-79"/>
              </a:rPr>
              <a:t>(Member)</a:t>
            </a:r>
          </a:p>
        </p:txBody>
      </p:sp>
      <p:sp>
        <p:nvSpPr>
          <p:cNvPr id="13" name="TextBox 12">
            <a:extLst>
              <a:ext uri="{FF2B5EF4-FFF2-40B4-BE49-F238E27FC236}">
                <a16:creationId xmlns:a16="http://schemas.microsoft.com/office/drawing/2014/main" id="{F38F188F-7964-6A38-19E8-634179DE6771}"/>
              </a:ext>
            </a:extLst>
          </p:cNvPr>
          <p:cNvSpPr txBox="1"/>
          <p:nvPr/>
        </p:nvSpPr>
        <p:spPr>
          <a:xfrm>
            <a:off x="6286422" y="1149345"/>
            <a:ext cx="1628296" cy="646331"/>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dirty="0">
                <a:latin typeface="Franklin Gothic Demi Cond" panose="020B0706030402020204" pitchFamily="34" charset="0"/>
                <a:cs typeface="Aharoni" panose="02010803020104030203" pitchFamily="2" charset="-79"/>
              </a:rPr>
              <a:t>Jim Carlson</a:t>
            </a:r>
          </a:p>
          <a:p>
            <a:pPr algn="ctr"/>
            <a:r>
              <a:rPr lang="en-US" dirty="0">
                <a:latin typeface="Franklin Gothic Demi Cond" panose="020B0706030402020204" pitchFamily="34" charset="0"/>
                <a:cs typeface="Aharoni" panose="02010803020104030203" pitchFamily="2" charset="-79"/>
              </a:rPr>
              <a:t>(Member)</a:t>
            </a:r>
          </a:p>
        </p:txBody>
      </p:sp>
      <p:sp>
        <p:nvSpPr>
          <p:cNvPr id="14" name="TextBox 13">
            <a:extLst>
              <a:ext uri="{FF2B5EF4-FFF2-40B4-BE49-F238E27FC236}">
                <a16:creationId xmlns:a16="http://schemas.microsoft.com/office/drawing/2014/main" id="{9E7D7658-D067-4E76-0FC2-AB344E532838}"/>
              </a:ext>
            </a:extLst>
          </p:cNvPr>
          <p:cNvSpPr txBox="1"/>
          <p:nvPr/>
        </p:nvSpPr>
        <p:spPr>
          <a:xfrm>
            <a:off x="8086407" y="1149345"/>
            <a:ext cx="1778493" cy="646331"/>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dirty="0">
                <a:latin typeface="Franklin Gothic Demi Cond" panose="020B0706030402020204" pitchFamily="34" charset="0"/>
                <a:cs typeface="Aharoni" panose="02010803020104030203" pitchFamily="2" charset="-79"/>
              </a:rPr>
              <a:t>Brett Terrebonne</a:t>
            </a:r>
          </a:p>
          <a:p>
            <a:pPr algn="ctr"/>
            <a:r>
              <a:rPr lang="en-US" dirty="0">
                <a:latin typeface="Franklin Gothic Demi Cond" panose="020B0706030402020204" pitchFamily="34" charset="0"/>
                <a:cs typeface="Aharoni" panose="02010803020104030203" pitchFamily="2" charset="-79"/>
              </a:rPr>
              <a:t>(Member)</a:t>
            </a:r>
          </a:p>
        </p:txBody>
      </p:sp>
      <p:sp>
        <p:nvSpPr>
          <p:cNvPr id="15" name="TextBox 14">
            <a:extLst>
              <a:ext uri="{FF2B5EF4-FFF2-40B4-BE49-F238E27FC236}">
                <a16:creationId xmlns:a16="http://schemas.microsoft.com/office/drawing/2014/main" id="{CFFBB661-B85B-7805-F212-E3E963739DEB}"/>
              </a:ext>
            </a:extLst>
          </p:cNvPr>
          <p:cNvSpPr txBox="1"/>
          <p:nvPr/>
        </p:nvSpPr>
        <p:spPr>
          <a:xfrm>
            <a:off x="2742915" y="2228652"/>
            <a:ext cx="4150996" cy="584775"/>
          </a:xfrm>
          <a:prstGeom prst="rect">
            <a:avLst/>
          </a:prstGeom>
          <a:solidFill>
            <a:schemeClr val="accent6">
              <a:lumMod val="60000"/>
              <a:lumOff val="40000"/>
            </a:schemeClr>
          </a:solidFill>
          <a:ln>
            <a:prstDash val="solid"/>
          </a:ln>
        </p:spPr>
        <p:style>
          <a:lnRef idx="1">
            <a:schemeClr val="accent6"/>
          </a:lnRef>
          <a:fillRef idx="2">
            <a:schemeClr val="accent6"/>
          </a:fillRef>
          <a:effectRef idx="1">
            <a:schemeClr val="accent6"/>
          </a:effectRef>
          <a:fontRef idx="minor">
            <a:schemeClr val="dk1"/>
          </a:fontRef>
        </p:style>
        <p:txBody>
          <a:bodyPr wrap="square" rtlCol="0">
            <a:spAutoFit/>
          </a:bodyPr>
          <a:lstStyle/>
          <a:p>
            <a:pPr marL="182880" lvl="1" indent="-182880">
              <a:spcBef>
                <a:spcPts val="0"/>
              </a:spcBef>
              <a:buFont typeface="Courier New" panose="02070309020205020404" pitchFamily="49" charset="0"/>
              <a:buChar char="o"/>
            </a:pPr>
            <a:r>
              <a:rPr lang="en-US" sz="1600" dirty="0">
                <a:solidFill>
                  <a:srgbClr val="000000"/>
                </a:solidFill>
                <a:effectLst/>
                <a:ea typeface="Calibri" panose="020F0502020204030204" pitchFamily="34" charset="0"/>
                <a:cs typeface="Arial" panose="020B0604020202020204" pitchFamily="34" charset="0"/>
              </a:rPr>
              <a:t>Five Civil Service Meetings have been held. *</a:t>
            </a:r>
          </a:p>
          <a:p>
            <a:pPr marL="182880" lvl="1" indent="-182880">
              <a:spcBef>
                <a:spcPts val="0"/>
              </a:spcBef>
              <a:buFont typeface="Courier New" panose="02070309020205020404" pitchFamily="49" charset="0"/>
              <a:buChar char="o"/>
            </a:pPr>
            <a:r>
              <a:rPr lang="en-US" sz="1600" dirty="0">
                <a:solidFill>
                  <a:srgbClr val="000000"/>
                </a:solidFill>
                <a:ea typeface="Calibri" panose="020F0502020204030204" pitchFamily="34" charset="0"/>
                <a:cs typeface="Arial" panose="020B0604020202020204" pitchFamily="34" charset="0"/>
              </a:rPr>
              <a:t>Agenda items included:</a:t>
            </a:r>
            <a:endParaRPr lang="en-US" sz="1600" dirty="0">
              <a:solidFill>
                <a:srgbClr val="000000"/>
              </a:solidFill>
              <a:effectLst/>
              <a:ea typeface="Calibri" panose="020F050202020403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5D1A41DD-5C2A-65E5-76C7-8867154C1AB2}"/>
              </a:ext>
            </a:extLst>
          </p:cNvPr>
          <p:cNvSpPr txBox="1"/>
          <p:nvPr/>
        </p:nvSpPr>
        <p:spPr>
          <a:xfrm>
            <a:off x="927117" y="3168528"/>
            <a:ext cx="3879059" cy="2554545"/>
          </a:xfrm>
          <a:prstGeom prst="rect">
            <a:avLst/>
          </a:prstGeom>
          <a:ln>
            <a:prstDash val="dashDot"/>
          </a:ln>
        </p:spPr>
        <p:style>
          <a:lnRef idx="1">
            <a:schemeClr val="accent5"/>
          </a:lnRef>
          <a:fillRef idx="2">
            <a:schemeClr val="accent5"/>
          </a:fillRef>
          <a:effectRef idx="1">
            <a:schemeClr val="accent5"/>
          </a:effectRef>
          <a:fontRef idx="minor">
            <a:schemeClr val="dk1"/>
          </a:fontRef>
        </p:style>
        <p:txBody>
          <a:bodyPr wrap="square" rtlCol="0">
            <a:spAutoFit/>
          </a:bodyPr>
          <a:lstStyle/>
          <a:p>
            <a:pPr marL="274320" marR="0" indent="-228600">
              <a:buFont typeface="Wingdings" panose="05000000000000000000" pitchFamily="2" charset="2"/>
              <a:buChar char="Ø"/>
            </a:pPr>
            <a:r>
              <a:rPr lang="en-US" sz="1600" dirty="0">
                <a:solidFill>
                  <a:srgbClr val="000000"/>
                </a:solidFill>
                <a:ea typeface="Calibri" panose="020F0502020204030204" pitchFamily="34" charset="0"/>
                <a:cs typeface="Arial" panose="020B0604020202020204" pitchFamily="34" charset="0"/>
              </a:rPr>
              <a:t>Personnel updates</a:t>
            </a:r>
          </a:p>
          <a:p>
            <a:pPr marL="274320" indent="-228600">
              <a:buFont typeface="Wingdings" panose="05000000000000000000" pitchFamily="2" charset="2"/>
              <a:buChar char="Ø"/>
            </a:pPr>
            <a:r>
              <a:rPr lang="en-US" sz="1600" dirty="0">
                <a:solidFill>
                  <a:srgbClr val="000000"/>
                </a:solidFill>
                <a:ea typeface="Calibri" panose="020F0502020204030204" pitchFamily="34" charset="0"/>
                <a:cs typeface="Arial" panose="020B0604020202020204" pitchFamily="34" charset="0"/>
              </a:rPr>
              <a:t>Offers made above entry rates</a:t>
            </a:r>
          </a:p>
          <a:p>
            <a:pPr marL="274320" indent="-228600">
              <a:buFont typeface="Wingdings" panose="05000000000000000000" pitchFamily="2" charset="2"/>
              <a:buChar char="Ø"/>
            </a:pPr>
            <a:r>
              <a:rPr lang="en-US" sz="1600" dirty="0">
                <a:solidFill>
                  <a:srgbClr val="000000"/>
                </a:solidFill>
                <a:ea typeface="Calibri" panose="020F0502020204030204" pitchFamily="34" charset="0"/>
                <a:cs typeface="Arial" panose="020B0604020202020204" pitchFamily="34" charset="0"/>
              </a:rPr>
              <a:t>Two employee upgrades</a:t>
            </a:r>
          </a:p>
          <a:p>
            <a:pPr marL="274320" indent="-228600">
              <a:buFont typeface="Wingdings" panose="05000000000000000000" pitchFamily="2" charset="2"/>
              <a:buChar char="Ø"/>
            </a:pPr>
            <a:r>
              <a:rPr lang="en-US" sz="1600" dirty="0">
                <a:solidFill>
                  <a:srgbClr val="000000"/>
                </a:solidFill>
                <a:ea typeface="Calibri" panose="020F0502020204030204" pitchFamily="34" charset="0"/>
                <a:cs typeface="Arial" panose="020B0604020202020204" pitchFamily="34" charset="0"/>
              </a:rPr>
              <a:t>Five new job descriptions</a:t>
            </a:r>
          </a:p>
          <a:p>
            <a:pPr marL="274320" marR="0" indent="-228600">
              <a:buFont typeface="Wingdings" panose="05000000000000000000" pitchFamily="2" charset="2"/>
              <a:buChar char="Ø"/>
            </a:pPr>
            <a:r>
              <a:rPr lang="en-US" sz="1600" dirty="0">
                <a:solidFill>
                  <a:srgbClr val="000000"/>
                </a:solidFill>
                <a:ea typeface="Calibri" panose="020F0502020204030204" pitchFamily="34" charset="0"/>
                <a:cs typeface="Arial" panose="020B0604020202020204" pitchFamily="34" charset="0"/>
              </a:rPr>
              <a:t>CS Board Chair &amp; Vice Chair</a:t>
            </a:r>
          </a:p>
          <a:p>
            <a:pPr marL="274320" marR="0" indent="-228600">
              <a:buFont typeface="Wingdings" panose="05000000000000000000" pitchFamily="2" charset="2"/>
              <a:buChar char="Ø"/>
            </a:pPr>
            <a:r>
              <a:rPr lang="en-US" sz="1600" dirty="0">
                <a:solidFill>
                  <a:srgbClr val="000000"/>
                </a:solidFill>
                <a:ea typeface="Calibri" panose="020F0502020204030204" pitchFamily="34" charset="0"/>
                <a:cs typeface="Arial" panose="020B0604020202020204" pitchFamily="34" charset="0"/>
              </a:rPr>
              <a:t>Job description changes for Econ. Dev. organizational restructure</a:t>
            </a:r>
          </a:p>
          <a:p>
            <a:pPr marL="274320" marR="0" indent="-228600">
              <a:buFont typeface="Wingdings" panose="05000000000000000000" pitchFamily="2" charset="2"/>
              <a:buChar char="Ø"/>
            </a:pPr>
            <a:r>
              <a:rPr lang="en-US" sz="1600" dirty="0">
                <a:solidFill>
                  <a:srgbClr val="000000"/>
                </a:solidFill>
                <a:ea typeface="Calibri" panose="020F0502020204030204" pitchFamily="34" charset="0"/>
                <a:cs typeface="Arial" panose="020B0604020202020204" pitchFamily="34" charset="0"/>
              </a:rPr>
              <a:t>Extension from Civil Service</a:t>
            </a:r>
          </a:p>
          <a:p>
            <a:pPr marL="274320" marR="0" indent="-228600">
              <a:buFont typeface="Wingdings" panose="05000000000000000000" pitchFamily="2" charset="2"/>
              <a:buChar char="Ø"/>
            </a:pPr>
            <a:r>
              <a:rPr lang="en-US" sz="1600" dirty="0">
                <a:solidFill>
                  <a:srgbClr val="000000"/>
                </a:solidFill>
                <a:ea typeface="Calibri" panose="020F0502020204030204" pitchFamily="34" charset="0"/>
                <a:cs typeface="Arial" panose="020B0604020202020204" pitchFamily="34" charset="0"/>
              </a:rPr>
              <a:t>2026 Holiday Schedules</a:t>
            </a:r>
          </a:p>
          <a:p>
            <a:pPr marL="274320" marR="0" indent="-228600">
              <a:buFont typeface="Wingdings" panose="05000000000000000000" pitchFamily="2" charset="2"/>
              <a:buChar char="Ø"/>
            </a:pPr>
            <a:r>
              <a:rPr lang="en-US" sz="1600" dirty="0">
                <a:solidFill>
                  <a:srgbClr val="000000"/>
                </a:solidFill>
                <a:ea typeface="Calibri" panose="020F0502020204030204" pitchFamily="34" charset="0"/>
                <a:cs typeface="Arial" panose="020B0604020202020204" pitchFamily="34" charset="0"/>
              </a:rPr>
              <a:t>2026 Civil Service Meeting Schedule</a:t>
            </a:r>
          </a:p>
        </p:txBody>
      </p:sp>
      <p:sp>
        <p:nvSpPr>
          <p:cNvPr id="3" name="TextBox 2">
            <a:extLst>
              <a:ext uri="{FF2B5EF4-FFF2-40B4-BE49-F238E27FC236}">
                <a16:creationId xmlns:a16="http://schemas.microsoft.com/office/drawing/2014/main" id="{628D3CA7-EA95-1F65-5CF7-D36AEAFEDEFD}"/>
              </a:ext>
            </a:extLst>
          </p:cNvPr>
          <p:cNvSpPr txBox="1"/>
          <p:nvPr/>
        </p:nvSpPr>
        <p:spPr>
          <a:xfrm>
            <a:off x="5068288" y="3194491"/>
            <a:ext cx="4242980" cy="1569660"/>
          </a:xfrm>
          <a:prstGeom prst="rect">
            <a:avLst/>
          </a:prstGeom>
          <a:ln>
            <a:prstDash val="dashDot"/>
          </a:ln>
        </p:spPr>
        <p:style>
          <a:lnRef idx="1">
            <a:schemeClr val="accent5"/>
          </a:lnRef>
          <a:fillRef idx="2">
            <a:schemeClr val="accent5"/>
          </a:fillRef>
          <a:effectRef idx="1">
            <a:schemeClr val="accent5"/>
          </a:effectRef>
          <a:fontRef idx="minor">
            <a:schemeClr val="dk1"/>
          </a:fontRef>
        </p:style>
        <p:txBody>
          <a:bodyPr wrap="square" rtlCol="0">
            <a:spAutoFit/>
          </a:bodyPr>
          <a:lstStyle/>
          <a:p>
            <a:pPr marL="182880" marR="0" indent="-182880">
              <a:buFont typeface="Wingdings" panose="05000000000000000000" pitchFamily="2" charset="2"/>
              <a:buChar char="Ø"/>
            </a:pPr>
            <a:endParaRPr lang="en-US" sz="1600" dirty="0">
              <a:solidFill>
                <a:srgbClr val="000000"/>
              </a:solidFill>
              <a:ea typeface="Calibri" panose="020F0502020204030204" pitchFamily="34" charset="0"/>
              <a:cs typeface="Arial" panose="020B0604020202020204" pitchFamily="34" charset="0"/>
            </a:endParaRPr>
          </a:p>
          <a:p>
            <a:pPr marL="274320" marR="0" indent="-228600">
              <a:buFont typeface="Wingdings" panose="05000000000000000000" pitchFamily="2" charset="2"/>
              <a:buChar char="Ø"/>
            </a:pPr>
            <a:r>
              <a:rPr lang="en-US" sz="1600" dirty="0">
                <a:solidFill>
                  <a:srgbClr val="000000"/>
                </a:solidFill>
                <a:effectLst/>
                <a:ea typeface="Calibri" panose="020F0502020204030204" pitchFamily="34" charset="0"/>
                <a:cs typeface="Arial" panose="020B0604020202020204" pitchFamily="34" charset="0"/>
              </a:rPr>
              <a:t>Civil Service Rules &amp; Regulations changes:</a:t>
            </a:r>
            <a:endParaRPr lang="en-US" sz="1600" dirty="0">
              <a:solidFill>
                <a:srgbClr val="000000"/>
              </a:solidFill>
              <a:ea typeface="Calibri" panose="020F0502020204030204" pitchFamily="34" charset="0"/>
              <a:cs typeface="Arial" panose="020B0604020202020204" pitchFamily="34" charset="0"/>
            </a:endParaRPr>
          </a:p>
          <a:p>
            <a:pPr lvl="1" indent="-228600">
              <a:buFont typeface="Wingdings" panose="05000000000000000000" pitchFamily="2" charset="2"/>
              <a:buChar char="§"/>
            </a:pPr>
            <a:r>
              <a:rPr lang="en-US" sz="1600" dirty="0">
                <a:solidFill>
                  <a:srgbClr val="000000"/>
                </a:solidFill>
                <a:effectLst/>
                <a:ea typeface="Calibri" panose="020F0502020204030204" pitchFamily="34" charset="0"/>
                <a:cs typeface="Arial" panose="020B0604020202020204" pitchFamily="34" charset="0"/>
              </a:rPr>
              <a:t>Section 7.08 Compensatory Leave</a:t>
            </a:r>
          </a:p>
          <a:p>
            <a:pPr lvl="1" indent="-228600">
              <a:buFont typeface="Wingdings" panose="05000000000000000000" pitchFamily="2" charset="2"/>
              <a:buChar char="§"/>
            </a:pPr>
            <a:r>
              <a:rPr lang="en-US" sz="1600" dirty="0">
                <a:solidFill>
                  <a:srgbClr val="000000"/>
                </a:solidFill>
                <a:ea typeface="Calibri" panose="020F0502020204030204" pitchFamily="34" charset="0"/>
                <a:cs typeface="Arial" panose="020B0604020202020204" pitchFamily="34" charset="0"/>
              </a:rPr>
              <a:t>Section 4.05.1 Outstanding Achievement Merit Increase</a:t>
            </a:r>
            <a:endParaRPr lang="en-US" sz="1600" dirty="0">
              <a:solidFill>
                <a:srgbClr val="000000"/>
              </a:solidFill>
              <a:effectLst/>
              <a:ea typeface="Calibri" panose="020F0502020204030204" pitchFamily="34" charset="0"/>
              <a:cs typeface="Arial" panose="020B0604020202020204" pitchFamily="34" charset="0"/>
            </a:endParaRPr>
          </a:p>
          <a:p>
            <a:pPr lvl="1" indent="-228600">
              <a:buFont typeface="Wingdings" panose="05000000000000000000" pitchFamily="2" charset="2"/>
              <a:buChar char="§"/>
            </a:pPr>
            <a:endParaRPr lang="en-US" sz="1600" dirty="0">
              <a:solidFill>
                <a:srgbClr val="000000"/>
              </a:solidFill>
              <a:ea typeface="Calibri" panose="020F0502020204030204" pitchFamily="34" charset="0"/>
              <a:cs typeface="Arial" panose="020B0604020202020204" pitchFamily="34" charset="0"/>
            </a:endParaRPr>
          </a:p>
        </p:txBody>
      </p:sp>
      <p:sp>
        <p:nvSpPr>
          <p:cNvPr id="17" name="Arrow: Down 16">
            <a:extLst>
              <a:ext uri="{FF2B5EF4-FFF2-40B4-BE49-F238E27FC236}">
                <a16:creationId xmlns:a16="http://schemas.microsoft.com/office/drawing/2014/main" id="{B20146C5-3176-6146-D95A-07889F15F1D1}"/>
              </a:ext>
            </a:extLst>
          </p:cNvPr>
          <p:cNvSpPr/>
          <p:nvPr/>
        </p:nvSpPr>
        <p:spPr>
          <a:xfrm>
            <a:off x="4727351" y="2798937"/>
            <a:ext cx="452761" cy="550471"/>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2" name="TextBox 1">
            <a:extLst>
              <a:ext uri="{FF2B5EF4-FFF2-40B4-BE49-F238E27FC236}">
                <a16:creationId xmlns:a16="http://schemas.microsoft.com/office/drawing/2014/main" id="{868FFD54-8ED5-0116-6046-FFED061654A2}"/>
              </a:ext>
            </a:extLst>
          </p:cNvPr>
          <p:cNvSpPr txBox="1"/>
          <p:nvPr/>
        </p:nvSpPr>
        <p:spPr>
          <a:xfrm>
            <a:off x="352865" y="6024466"/>
            <a:ext cx="8397845" cy="276999"/>
          </a:xfrm>
          <a:prstGeom prst="rect">
            <a:avLst/>
          </a:prstGeom>
          <a:noFill/>
        </p:spPr>
        <p:txBody>
          <a:bodyPr wrap="square" rtlCol="0">
            <a:spAutoFit/>
          </a:bodyPr>
          <a:lstStyle/>
          <a:p>
            <a:r>
              <a:rPr lang="en-US" sz="1200" dirty="0">
                <a:latin typeface="Franklin Gothic Medium" panose="020B0603020102020204" pitchFamily="34" charset="0"/>
                <a:cs typeface="Aharoni" panose="02010803020104030203" pitchFamily="2" charset="-79"/>
              </a:rPr>
              <a:t>* Includes agenda items from Civil Service Meetings since last annual report: June 2025 – April 2026 </a:t>
            </a:r>
          </a:p>
        </p:txBody>
      </p:sp>
    </p:spTree>
    <p:extLst>
      <p:ext uri="{BB962C8B-B14F-4D97-AF65-F5344CB8AC3E}">
        <p14:creationId xmlns:p14="http://schemas.microsoft.com/office/powerpoint/2010/main" val="24068580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able&#10;&#10;Description automatically generated">
            <a:extLst>
              <a:ext uri="{FF2B5EF4-FFF2-40B4-BE49-F238E27FC236}">
                <a16:creationId xmlns:a16="http://schemas.microsoft.com/office/drawing/2014/main" id="{8B528F96-4FBC-D14D-9DBF-E8D5847816EC}"/>
              </a:ext>
            </a:extLst>
          </p:cNvPr>
          <p:cNvPicPr>
            <a:picLocks noGrp="1" noChangeAspect="1"/>
          </p:cNvPicPr>
          <p:nvPr>
            <p:ph idx="1"/>
          </p:nvPr>
        </p:nvPicPr>
        <p:blipFill>
          <a:blip r:embed="rId2"/>
          <a:stretch>
            <a:fillRect/>
          </a:stretch>
        </p:blipFill>
        <p:spPr>
          <a:xfrm>
            <a:off x="0" y="0"/>
            <a:ext cx="12192000" cy="6858000"/>
          </a:xfrm>
        </p:spPr>
      </p:pic>
      <p:cxnSp>
        <p:nvCxnSpPr>
          <p:cNvPr id="6" name="Straight Connector 5">
            <a:extLst>
              <a:ext uri="{FF2B5EF4-FFF2-40B4-BE49-F238E27FC236}">
                <a16:creationId xmlns:a16="http://schemas.microsoft.com/office/drawing/2014/main" id="{6FEAD236-CA9D-4744-B0D5-CA5D71E977A1}"/>
              </a:ext>
            </a:extLst>
          </p:cNvPr>
          <p:cNvCxnSpPr>
            <a:cxnSpLocks/>
          </p:cNvCxnSpPr>
          <p:nvPr/>
        </p:nvCxnSpPr>
        <p:spPr>
          <a:xfrm>
            <a:off x="2013857" y="3436797"/>
            <a:ext cx="8164286" cy="0"/>
          </a:xfrm>
          <a:prstGeom prst="line">
            <a:avLst/>
          </a:prstGeom>
          <a:ln>
            <a:solidFill>
              <a:srgbClr val="00966C"/>
            </a:solidFill>
          </a:ln>
        </p:spPr>
        <p:style>
          <a:lnRef idx="3">
            <a:schemeClr val="dk1"/>
          </a:lnRef>
          <a:fillRef idx="0">
            <a:schemeClr val="dk1"/>
          </a:fillRef>
          <a:effectRef idx="2">
            <a:schemeClr val="dk1"/>
          </a:effectRef>
          <a:fontRef idx="minor">
            <a:schemeClr val="tx1"/>
          </a:fontRef>
        </p:style>
      </p:cxnSp>
      <p:sp>
        <p:nvSpPr>
          <p:cNvPr id="11" name="Content Placeholder 1">
            <a:extLst>
              <a:ext uri="{FF2B5EF4-FFF2-40B4-BE49-F238E27FC236}">
                <a16:creationId xmlns:a16="http://schemas.microsoft.com/office/drawing/2014/main" id="{8E2072B5-1E9F-4375-B807-2C29A62E4609}"/>
              </a:ext>
            </a:extLst>
          </p:cNvPr>
          <p:cNvSpPr txBox="1">
            <a:spLocks/>
          </p:cNvSpPr>
          <p:nvPr/>
        </p:nvSpPr>
        <p:spPr>
          <a:xfrm>
            <a:off x="736270" y="1138526"/>
            <a:ext cx="10972800" cy="43891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defRPr/>
            </a:pPr>
            <a:endParaRPr lang="en-US" altLang="en-US" sz="2000" dirty="0">
              <a:latin typeface="+mj-lt"/>
            </a:endParaRPr>
          </a:p>
        </p:txBody>
      </p:sp>
      <p:sp>
        <p:nvSpPr>
          <p:cNvPr id="3" name="Title 2">
            <a:extLst>
              <a:ext uri="{FF2B5EF4-FFF2-40B4-BE49-F238E27FC236}">
                <a16:creationId xmlns:a16="http://schemas.microsoft.com/office/drawing/2014/main" id="{C2E5343F-CF3C-43F9-9F52-277CEE1EDD6D}"/>
              </a:ext>
            </a:extLst>
          </p:cNvPr>
          <p:cNvSpPr>
            <a:spLocks noGrp="1"/>
          </p:cNvSpPr>
          <p:nvPr>
            <p:ph type="title"/>
          </p:nvPr>
        </p:nvSpPr>
        <p:spPr>
          <a:xfrm>
            <a:off x="838200" y="2301412"/>
            <a:ext cx="10515600" cy="1325563"/>
          </a:xfrm>
        </p:spPr>
        <p:txBody>
          <a:bodyPr/>
          <a:lstStyle/>
          <a:p>
            <a:pPr algn="ctr"/>
            <a:r>
              <a:rPr lang="en-US" dirty="0"/>
              <a:t>Thank you for your time.</a:t>
            </a:r>
          </a:p>
        </p:txBody>
      </p:sp>
    </p:spTree>
    <p:extLst>
      <p:ext uri="{BB962C8B-B14F-4D97-AF65-F5344CB8AC3E}">
        <p14:creationId xmlns:p14="http://schemas.microsoft.com/office/powerpoint/2010/main" val="24700278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3027</TotalTime>
  <Words>1055</Words>
  <Application>Microsoft Office PowerPoint</Application>
  <PresentationFormat>Widescreen</PresentationFormat>
  <Paragraphs>198</Paragraphs>
  <Slides>11</Slides>
  <Notes>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Arial</vt:lpstr>
      <vt:lpstr>Calibri</vt:lpstr>
      <vt:lpstr>Calibri Light</vt:lpstr>
      <vt:lpstr>Courier New</vt:lpstr>
      <vt:lpstr>Franklin Gothic Demi</vt:lpstr>
      <vt:lpstr>Franklin Gothic Demi Cond</vt:lpstr>
      <vt:lpstr>Franklin Gothic Medium</vt:lpstr>
      <vt:lpstr>Wingdings</vt:lpstr>
      <vt:lpstr>Office Theme</vt:lpstr>
      <vt:lpstr>St. Charles Parish</vt:lpstr>
      <vt:lpstr>Personnel Staff Primary Functions</vt:lpstr>
      <vt:lpstr>Employment Statistics</vt:lpstr>
      <vt:lpstr>Hiring Statistics</vt:lpstr>
      <vt:lpstr>Retirements</vt:lpstr>
      <vt:lpstr>Personnel Activities</vt:lpstr>
      <vt:lpstr>Personnel Activities</vt:lpstr>
      <vt:lpstr>Personnel Activities</vt:lpstr>
      <vt:lpstr>Personnel Activities</vt:lpstr>
      <vt:lpstr>Civil Service Board</vt:lpstr>
      <vt:lpstr>Thank you for your time.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Charles Parish</dc:title>
  <dc:creator>Justin Robert</dc:creator>
  <cp:lastModifiedBy>Dayna Parker</cp:lastModifiedBy>
  <cp:revision>84</cp:revision>
  <cp:lastPrinted>2025-05-13T14:56:55Z</cp:lastPrinted>
  <dcterms:created xsi:type="dcterms:W3CDTF">2020-05-29T18:28:20Z</dcterms:created>
  <dcterms:modified xsi:type="dcterms:W3CDTF">2026-05-01T14:52:44Z</dcterms:modified>
</cp:coreProperties>
</file>