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7"/>
  </p:notesMasterIdLst>
  <p:sldIdLst>
    <p:sldId id="256" r:id="rId5"/>
    <p:sldId id="271" r:id="rId6"/>
    <p:sldId id="288" r:id="rId7"/>
    <p:sldId id="283" r:id="rId8"/>
    <p:sldId id="290" r:id="rId9"/>
    <p:sldId id="291" r:id="rId10"/>
    <p:sldId id="292" r:id="rId11"/>
    <p:sldId id="293" r:id="rId12"/>
    <p:sldId id="294" r:id="rId13"/>
    <p:sldId id="295" r:id="rId14"/>
    <p:sldId id="296" r:id="rId15"/>
    <p:sldId id="267" r:id="rId16"/>
  </p:sldIdLst>
  <p:sldSz cx="12192000" cy="6858000"/>
  <p:notesSz cx="7023100" cy="93091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4" d="100"/>
          <a:sy n="64" d="100"/>
        </p:scale>
        <p:origin x="90" y="9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1" name="Shape 91"/>
          <p:cNvSpPr>
            <a:spLocks noGrp="1" noRot="1" noChangeAspect="1"/>
          </p:cNvSpPr>
          <p:nvPr>
            <p:ph type="sldImg"/>
          </p:nvPr>
        </p:nvSpPr>
        <p:spPr>
          <a:xfrm>
            <a:off x="409575" y="698500"/>
            <a:ext cx="6203950" cy="3490913"/>
          </a:xfrm>
          <a:prstGeom prst="rect">
            <a:avLst/>
          </a:prstGeom>
        </p:spPr>
        <p:txBody>
          <a:bodyPr lIns="93324" tIns="46662" rIns="93324" bIns="46662"/>
          <a:lstStyle/>
          <a:p>
            <a:endParaRPr/>
          </a:p>
        </p:txBody>
      </p:sp>
      <p:sp>
        <p:nvSpPr>
          <p:cNvPr id="92" name="Shape 92"/>
          <p:cNvSpPr>
            <a:spLocks noGrp="1"/>
          </p:cNvSpPr>
          <p:nvPr>
            <p:ph type="body" sz="quarter" idx="1"/>
          </p:nvPr>
        </p:nvSpPr>
        <p:spPr>
          <a:xfrm>
            <a:off x="936414" y="4421823"/>
            <a:ext cx="5150273" cy="4189095"/>
          </a:xfrm>
          <a:prstGeom prst="rect">
            <a:avLst/>
          </a:prstGeom>
        </p:spPr>
        <p:txBody>
          <a:bodyPr lIns="93324" tIns="46662" rIns="93324" bIns="46662"/>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698500"/>
            <a:ext cx="6207125" cy="3490913"/>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0871088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63936-DD45-BAC6-B004-ABE03C4C42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4E5D6C-BD8C-3EFA-66D2-305D93B0A388}"/>
              </a:ext>
            </a:extLst>
          </p:cNvPr>
          <p:cNvSpPr>
            <a:spLocks noGrp="1" noRot="1" noChangeAspect="1"/>
          </p:cNvSpPr>
          <p:nvPr>
            <p:ph type="sldImg"/>
          </p:nvPr>
        </p:nvSpPr>
        <p:spPr>
          <a:xfrm>
            <a:off x="407988" y="698500"/>
            <a:ext cx="6207125" cy="3490913"/>
          </a:xfrm>
        </p:spPr>
      </p:sp>
      <p:sp>
        <p:nvSpPr>
          <p:cNvPr id="3" name="Notes Placeholder 2">
            <a:extLst>
              <a:ext uri="{FF2B5EF4-FFF2-40B4-BE49-F238E27FC236}">
                <a16:creationId xmlns:a16="http://schemas.microsoft.com/office/drawing/2014/main" id="{7E3CE1E0-9B18-898F-6F0E-6535C49830B4}"/>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441339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7358C3-E4C4-1B79-8E89-AE3C031D26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644C61-61D0-6015-506E-7BD13E4181CA}"/>
              </a:ext>
            </a:extLst>
          </p:cNvPr>
          <p:cNvSpPr>
            <a:spLocks noGrp="1" noRot="1" noChangeAspect="1"/>
          </p:cNvSpPr>
          <p:nvPr>
            <p:ph type="sldImg"/>
          </p:nvPr>
        </p:nvSpPr>
        <p:spPr>
          <a:xfrm>
            <a:off x="407988" y="698500"/>
            <a:ext cx="6207125" cy="3490913"/>
          </a:xfrm>
        </p:spPr>
      </p:sp>
      <p:sp>
        <p:nvSpPr>
          <p:cNvPr id="3" name="Notes Placeholder 2">
            <a:extLst>
              <a:ext uri="{FF2B5EF4-FFF2-40B4-BE49-F238E27FC236}">
                <a16:creationId xmlns:a16="http://schemas.microsoft.com/office/drawing/2014/main" id="{6BF98B84-C898-B0B3-32B4-E15803BE9BEE}"/>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557705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30D8E3-30D1-F1AD-6164-C904586CBB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9B3B60-C192-7958-3F62-D30CEA600CAD}"/>
              </a:ext>
            </a:extLst>
          </p:cNvPr>
          <p:cNvSpPr>
            <a:spLocks noGrp="1" noRot="1" noChangeAspect="1"/>
          </p:cNvSpPr>
          <p:nvPr>
            <p:ph type="sldImg"/>
          </p:nvPr>
        </p:nvSpPr>
        <p:spPr>
          <a:xfrm>
            <a:off x="407988" y="698500"/>
            <a:ext cx="6207125" cy="3490913"/>
          </a:xfrm>
        </p:spPr>
      </p:sp>
      <p:sp>
        <p:nvSpPr>
          <p:cNvPr id="3" name="Notes Placeholder 2">
            <a:extLst>
              <a:ext uri="{FF2B5EF4-FFF2-40B4-BE49-F238E27FC236}">
                <a16:creationId xmlns:a16="http://schemas.microsoft.com/office/drawing/2014/main" id="{C60B6D5E-FB9E-8F5A-E03B-63510F9874BD}"/>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0279298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B8F2A-C15A-D998-2743-ACC6D464F8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F199AC-4627-7271-823A-401DF6350362}"/>
              </a:ext>
            </a:extLst>
          </p:cNvPr>
          <p:cNvSpPr>
            <a:spLocks noGrp="1" noRot="1" noChangeAspect="1"/>
          </p:cNvSpPr>
          <p:nvPr>
            <p:ph type="sldImg"/>
          </p:nvPr>
        </p:nvSpPr>
        <p:spPr>
          <a:xfrm>
            <a:off x="407988" y="698500"/>
            <a:ext cx="6207125" cy="3490913"/>
          </a:xfrm>
        </p:spPr>
      </p:sp>
      <p:sp>
        <p:nvSpPr>
          <p:cNvPr id="3" name="Notes Placeholder 2">
            <a:extLst>
              <a:ext uri="{FF2B5EF4-FFF2-40B4-BE49-F238E27FC236}">
                <a16:creationId xmlns:a16="http://schemas.microsoft.com/office/drawing/2014/main" id="{70E222B6-DFCE-B67F-C5E2-AAAEB80ED575}"/>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518477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6B686E-9818-B95D-0056-8D76CE9159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C29F7B-B09F-4196-D6B0-DB41BA78AE19}"/>
              </a:ext>
            </a:extLst>
          </p:cNvPr>
          <p:cNvSpPr>
            <a:spLocks noGrp="1" noRot="1" noChangeAspect="1"/>
          </p:cNvSpPr>
          <p:nvPr>
            <p:ph type="sldImg"/>
          </p:nvPr>
        </p:nvSpPr>
        <p:spPr>
          <a:xfrm>
            <a:off x="407988" y="698500"/>
            <a:ext cx="6207125" cy="3490913"/>
          </a:xfrm>
        </p:spPr>
      </p:sp>
      <p:sp>
        <p:nvSpPr>
          <p:cNvPr id="3" name="Notes Placeholder 2">
            <a:extLst>
              <a:ext uri="{FF2B5EF4-FFF2-40B4-BE49-F238E27FC236}">
                <a16:creationId xmlns:a16="http://schemas.microsoft.com/office/drawing/2014/main" id="{D3095548-0A6E-1135-4D92-06C749266D87}"/>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5568462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00FBF-5BA0-C0C1-92ED-F68B5A859B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2881C0-97B5-E0C3-39C1-DD54AC7016C1}"/>
              </a:ext>
            </a:extLst>
          </p:cNvPr>
          <p:cNvSpPr>
            <a:spLocks noGrp="1" noRot="1" noChangeAspect="1"/>
          </p:cNvSpPr>
          <p:nvPr>
            <p:ph type="sldImg"/>
          </p:nvPr>
        </p:nvSpPr>
        <p:spPr>
          <a:xfrm>
            <a:off x="407988" y="698500"/>
            <a:ext cx="6207125" cy="3490913"/>
          </a:xfrm>
        </p:spPr>
      </p:sp>
      <p:sp>
        <p:nvSpPr>
          <p:cNvPr id="3" name="Notes Placeholder 2">
            <a:extLst>
              <a:ext uri="{FF2B5EF4-FFF2-40B4-BE49-F238E27FC236}">
                <a16:creationId xmlns:a16="http://schemas.microsoft.com/office/drawing/2014/main" id="{71F92696-2F84-EB8B-D72C-7F1841E1E35D}"/>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9537412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C8A3F4-E524-393A-6424-299E9BB906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B81D60-09E4-7743-4898-7E5B99BFF0B3}"/>
              </a:ext>
            </a:extLst>
          </p:cNvPr>
          <p:cNvSpPr>
            <a:spLocks noGrp="1" noRot="1" noChangeAspect="1"/>
          </p:cNvSpPr>
          <p:nvPr>
            <p:ph type="sldImg"/>
          </p:nvPr>
        </p:nvSpPr>
        <p:spPr>
          <a:xfrm>
            <a:off x="407988" y="698500"/>
            <a:ext cx="6207125" cy="3490913"/>
          </a:xfrm>
        </p:spPr>
      </p:sp>
      <p:sp>
        <p:nvSpPr>
          <p:cNvPr id="3" name="Notes Placeholder 2">
            <a:extLst>
              <a:ext uri="{FF2B5EF4-FFF2-40B4-BE49-F238E27FC236}">
                <a16:creationId xmlns:a16="http://schemas.microsoft.com/office/drawing/2014/main" id="{C5D0FE24-B073-358E-281B-D862BF791A9F}"/>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9598874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C9DF31-C0D9-5F40-44BB-76BB297C4D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0F306E-C511-8EF9-27FD-466F73840957}"/>
              </a:ext>
            </a:extLst>
          </p:cNvPr>
          <p:cNvSpPr>
            <a:spLocks noGrp="1" noRot="1" noChangeAspect="1"/>
          </p:cNvSpPr>
          <p:nvPr>
            <p:ph type="sldImg"/>
          </p:nvPr>
        </p:nvSpPr>
        <p:spPr>
          <a:xfrm>
            <a:off x="407988" y="698500"/>
            <a:ext cx="6207125" cy="3490913"/>
          </a:xfrm>
        </p:spPr>
      </p:sp>
      <p:sp>
        <p:nvSpPr>
          <p:cNvPr id="3" name="Notes Placeholder 2">
            <a:extLst>
              <a:ext uri="{FF2B5EF4-FFF2-40B4-BE49-F238E27FC236}">
                <a16:creationId xmlns:a16="http://schemas.microsoft.com/office/drawing/2014/main" id="{B32325B1-B199-9507-A75C-035C5468C312}"/>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145670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100111-C469-B10E-46BF-5A86440530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8EE228-269C-933E-0BB1-9E08386077EE}"/>
              </a:ext>
            </a:extLst>
          </p:cNvPr>
          <p:cNvSpPr>
            <a:spLocks noGrp="1" noRot="1" noChangeAspect="1"/>
          </p:cNvSpPr>
          <p:nvPr>
            <p:ph type="sldImg"/>
          </p:nvPr>
        </p:nvSpPr>
        <p:spPr>
          <a:xfrm>
            <a:off x="407988" y="698500"/>
            <a:ext cx="6207125" cy="3490913"/>
          </a:xfrm>
        </p:spPr>
      </p:sp>
      <p:sp>
        <p:nvSpPr>
          <p:cNvPr id="3" name="Notes Placeholder 2">
            <a:extLst>
              <a:ext uri="{FF2B5EF4-FFF2-40B4-BE49-F238E27FC236}">
                <a16:creationId xmlns:a16="http://schemas.microsoft.com/office/drawing/2014/main" id="{702573D3-7178-557E-637A-BD8634485430}"/>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3882860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5" descr="Picture 5"/>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95" name="Title 1"/>
          <p:cNvSpPr txBox="1">
            <a:spLocks noGrp="1"/>
          </p:cNvSpPr>
          <p:nvPr>
            <p:ph type="ctrTitle"/>
          </p:nvPr>
        </p:nvSpPr>
        <p:spPr>
          <a:xfrm>
            <a:off x="408054" y="2792801"/>
            <a:ext cx="6184394" cy="879476"/>
          </a:xfrm>
          <a:prstGeom prst="rect">
            <a:avLst/>
          </a:prstGeom>
        </p:spPr>
        <p:txBody>
          <a:bodyPr/>
          <a:lstStyle>
            <a:lvl1pPr>
              <a:defRPr sz="5400">
                <a:solidFill>
                  <a:srgbClr val="FFFFFF"/>
                </a:solidFill>
              </a:defRPr>
            </a:lvl1pPr>
          </a:lstStyle>
          <a:p>
            <a:r>
              <a:t>St. Charles Parish</a:t>
            </a:r>
          </a:p>
        </p:txBody>
      </p:sp>
      <p:sp>
        <p:nvSpPr>
          <p:cNvPr id="96" name="Subtitle 2"/>
          <p:cNvSpPr txBox="1">
            <a:spLocks noGrp="1"/>
          </p:cNvSpPr>
          <p:nvPr>
            <p:ph type="subTitle" sz="quarter" idx="1"/>
          </p:nvPr>
        </p:nvSpPr>
        <p:spPr>
          <a:xfrm>
            <a:off x="792102" y="3960419"/>
            <a:ext cx="5416298" cy="2822939"/>
          </a:xfrm>
          <a:prstGeom prst="rect">
            <a:avLst/>
          </a:prstGeom>
        </p:spPr>
        <p:txBody>
          <a:bodyPr lIns="45719" tIns="45720" rIns="45719" bIns="45720" anchor="t">
            <a:normAutofit/>
          </a:bodyPr>
          <a:lstStyle/>
          <a:p>
            <a:pPr>
              <a:spcBef>
                <a:spcPts val="0"/>
              </a:spcBef>
              <a:defRPr>
                <a:solidFill>
                  <a:srgbClr val="FFFFFF"/>
                </a:solidFill>
              </a:defRPr>
            </a:pPr>
            <a:r>
              <a:rPr dirty="0"/>
              <a:t>Parish President’s Report</a:t>
            </a:r>
          </a:p>
          <a:p>
            <a:pPr>
              <a:spcBef>
                <a:spcPts val="0"/>
              </a:spcBef>
              <a:defRPr sz="2800">
                <a:solidFill>
                  <a:srgbClr val="FFFFFF"/>
                </a:solidFill>
              </a:defRPr>
            </a:pPr>
            <a:endParaRPr dirty="0"/>
          </a:p>
          <a:p>
            <a:pPr>
              <a:spcBef>
                <a:spcPts val="0"/>
              </a:spcBef>
              <a:defRPr sz="2800">
                <a:solidFill>
                  <a:srgbClr val="FFFFFF"/>
                </a:solidFill>
              </a:defRPr>
            </a:pPr>
            <a:r>
              <a:rPr lang="en-US" dirty="0"/>
              <a:t>July 27</a:t>
            </a:r>
            <a:r>
              <a:rPr dirty="0"/>
              <a:t>, </a:t>
            </a:r>
            <a:r>
              <a:rPr lang="en-US" dirty="0"/>
              <a:t>2026</a:t>
            </a:r>
            <a:endParaRPr dirty="0"/>
          </a:p>
          <a:p>
            <a:pPr>
              <a:spcBef>
                <a:spcPts val="0"/>
              </a:spcBef>
              <a:defRPr>
                <a:solidFill>
                  <a:srgbClr val="FFFFFF"/>
                </a:solidFill>
              </a:defRPr>
            </a:pPr>
            <a:endParaRPr dirty="0"/>
          </a:p>
          <a:p>
            <a:pPr>
              <a:spcBef>
                <a:spcPts val="0"/>
              </a:spcBef>
              <a:defRPr>
                <a:solidFill>
                  <a:srgbClr val="FFFFFF"/>
                </a:solidFill>
              </a:defRPr>
            </a:pPr>
            <a:r>
              <a:rPr dirty="0"/>
              <a:t>President Matthew Jewell</a:t>
            </a:r>
          </a:p>
        </p:txBody>
      </p:sp>
      <p:sp>
        <p:nvSpPr>
          <p:cNvPr id="97" name="Straight Connector 4"/>
          <p:cNvSpPr/>
          <p:nvPr/>
        </p:nvSpPr>
        <p:spPr>
          <a:xfrm>
            <a:off x="1359723" y="3773906"/>
            <a:ext cx="4281056" cy="1"/>
          </a:xfrm>
          <a:prstGeom prst="line">
            <a:avLst/>
          </a:prstGeom>
          <a:ln w="19050">
            <a:solidFill>
              <a:srgbClr val="00966C"/>
            </a:solidFill>
            <a:miter/>
          </a:ln>
        </p:spPr>
        <p:txBody>
          <a:bodyPr lIns="45719" rIns="45719"/>
          <a:lstStyle/>
          <a:p>
            <a:endParaRP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2FAD00-21E2-348D-18A7-8EDE8C0520CA}"/>
            </a:ext>
          </a:extLst>
        </p:cNvPr>
        <p:cNvGrpSpPr/>
        <p:nvPr/>
      </p:nvGrpSpPr>
      <p:grpSpPr>
        <a:xfrm>
          <a:off x="0" y="0"/>
          <a:ext cx="0" cy="0"/>
          <a:chOff x="0" y="0"/>
          <a:chExt cx="0" cy="0"/>
        </a:xfrm>
      </p:grpSpPr>
      <p:pic>
        <p:nvPicPr>
          <p:cNvPr id="99" name="Content Placeholder 4" descr="Content Placeholder 4">
            <a:extLst>
              <a:ext uri="{FF2B5EF4-FFF2-40B4-BE49-F238E27FC236}">
                <a16:creationId xmlns:a16="http://schemas.microsoft.com/office/drawing/2014/main" id="{4477F3ED-71BB-90D3-D8DA-6FFF5174D64A}"/>
              </a:ext>
            </a:extLst>
          </p:cNvPr>
          <p:cNvPicPr>
            <a:picLocks noChangeAspect="1"/>
          </p:cNvPicPr>
          <p:nvPr/>
        </p:nvPicPr>
        <p:blipFill>
          <a:blip r:embed="rId3"/>
          <a:stretch>
            <a:fillRect/>
          </a:stretch>
        </p:blipFill>
        <p:spPr>
          <a:xfrm>
            <a:off x="0" y="-53162"/>
            <a:ext cx="12280604" cy="6911162"/>
          </a:xfrm>
          <a:prstGeom prst="rect">
            <a:avLst/>
          </a:prstGeom>
          <a:ln w="12700">
            <a:miter lim="400000"/>
          </a:ln>
        </p:spPr>
      </p:pic>
      <p:sp>
        <p:nvSpPr>
          <p:cNvPr id="100" name="Title 1">
            <a:extLst>
              <a:ext uri="{FF2B5EF4-FFF2-40B4-BE49-F238E27FC236}">
                <a16:creationId xmlns:a16="http://schemas.microsoft.com/office/drawing/2014/main" id="{D6C10747-0BF7-F5C0-BAA1-41FBB1642C97}"/>
              </a:ext>
            </a:extLst>
          </p:cNvPr>
          <p:cNvSpPr txBox="1">
            <a:spLocks noGrp="1"/>
          </p:cNvSpPr>
          <p:nvPr>
            <p:ph type="title"/>
          </p:nvPr>
        </p:nvSpPr>
        <p:spPr>
          <a:xfrm>
            <a:off x="118145" y="73461"/>
            <a:ext cx="10075166" cy="1320626"/>
          </a:xfrm>
          <a:prstGeom prst="rect">
            <a:avLst/>
          </a:prstGeom>
        </p:spPr>
        <p:txBody>
          <a:bodyPr lIns="45719" tIns="45720" rIns="45719" bIns="45720" anchor="ctr">
            <a:normAutofit/>
          </a:bodyPr>
          <a:lstStyle>
            <a:lvl1pPr>
              <a:defRPr sz="4000"/>
            </a:lvl1pPr>
          </a:lstStyle>
          <a:p>
            <a:r>
              <a:rPr lang="en-US" sz="3200" b="1" dirty="0">
                <a:highlight>
                  <a:srgbClr val="FFFFFF"/>
                </a:highlight>
                <a:latin typeface="Calibri"/>
                <a:ea typeface="Calibri"/>
                <a:cs typeface="Calibri"/>
              </a:rPr>
              <a:t>Tropical Storm Bertha Preparations</a:t>
            </a:r>
          </a:p>
        </p:txBody>
      </p:sp>
      <p:sp>
        <p:nvSpPr>
          <p:cNvPr id="101" name="Straight Connector 5">
            <a:extLst>
              <a:ext uri="{FF2B5EF4-FFF2-40B4-BE49-F238E27FC236}">
                <a16:creationId xmlns:a16="http://schemas.microsoft.com/office/drawing/2014/main" id="{290D0C15-8E3F-A0EA-6BB3-C84D3C1067D9}"/>
              </a:ext>
            </a:extLst>
          </p:cNvPr>
          <p:cNvSpPr/>
          <p:nvPr/>
        </p:nvSpPr>
        <p:spPr>
          <a:xfrm>
            <a:off x="217523" y="1113317"/>
            <a:ext cx="8070444" cy="1"/>
          </a:xfrm>
          <a:prstGeom prst="line">
            <a:avLst/>
          </a:prstGeom>
          <a:ln w="19050">
            <a:solidFill>
              <a:srgbClr val="00966C"/>
            </a:solidFill>
            <a:miter/>
          </a:ln>
        </p:spPr>
        <p:txBody>
          <a:bodyPr lIns="45719" rIns="45719"/>
          <a:lstStyle/>
          <a:p>
            <a:endParaRPr/>
          </a:p>
        </p:txBody>
      </p:sp>
      <p:pic>
        <p:nvPicPr>
          <p:cNvPr id="2" name="Picture 1" descr="May be an image of text that says 'GENERAC aR အာ'">
            <a:extLst>
              <a:ext uri="{FF2B5EF4-FFF2-40B4-BE49-F238E27FC236}">
                <a16:creationId xmlns:a16="http://schemas.microsoft.com/office/drawing/2014/main" id="{67251DB3-5330-7DFE-4B92-86FF570CE103}"/>
              </a:ext>
            </a:extLst>
          </p:cNvPr>
          <p:cNvPicPr>
            <a:picLocks noChangeAspect="1"/>
          </p:cNvPicPr>
          <p:nvPr/>
        </p:nvPicPr>
        <p:blipFill>
          <a:blip r:embed="rId4"/>
          <a:srcRect l="10961"/>
          <a:stretch>
            <a:fillRect/>
          </a:stretch>
        </p:blipFill>
        <p:spPr>
          <a:xfrm>
            <a:off x="217523" y="1394087"/>
            <a:ext cx="5661250" cy="4768595"/>
          </a:xfrm>
          <a:prstGeom prst="rect">
            <a:avLst/>
          </a:prstGeom>
        </p:spPr>
      </p:pic>
      <p:pic>
        <p:nvPicPr>
          <p:cNvPr id="7" name="Picture 6" descr="May be an image of text">
            <a:extLst>
              <a:ext uri="{FF2B5EF4-FFF2-40B4-BE49-F238E27FC236}">
                <a16:creationId xmlns:a16="http://schemas.microsoft.com/office/drawing/2014/main" id="{4BEE42E3-ADFB-3AC2-F670-654FE3F1B3B7}"/>
              </a:ext>
            </a:extLst>
          </p:cNvPr>
          <p:cNvPicPr>
            <a:picLocks noChangeAspect="1"/>
          </p:cNvPicPr>
          <p:nvPr/>
        </p:nvPicPr>
        <p:blipFill>
          <a:blip r:embed="rId5"/>
          <a:srcRect r="15714"/>
          <a:stretch>
            <a:fillRect/>
          </a:stretch>
        </p:blipFill>
        <p:spPr>
          <a:xfrm>
            <a:off x="6096000" y="1394087"/>
            <a:ext cx="5661250" cy="4768593"/>
          </a:xfrm>
          <a:prstGeom prst="rect">
            <a:avLst/>
          </a:prstGeom>
        </p:spPr>
      </p:pic>
    </p:spTree>
    <p:extLst>
      <p:ext uri="{BB962C8B-B14F-4D97-AF65-F5344CB8AC3E}">
        <p14:creationId xmlns:p14="http://schemas.microsoft.com/office/powerpoint/2010/main" val="2057996806"/>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42CAEF-3056-30BA-30AA-8239E057E29C}"/>
            </a:ext>
          </a:extLst>
        </p:cNvPr>
        <p:cNvGrpSpPr/>
        <p:nvPr/>
      </p:nvGrpSpPr>
      <p:grpSpPr>
        <a:xfrm>
          <a:off x="0" y="0"/>
          <a:ext cx="0" cy="0"/>
          <a:chOff x="0" y="0"/>
          <a:chExt cx="0" cy="0"/>
        </a:xfrm>
      </p:grpSpPr>
      <p:pic>
        <p:nvPicPr>
          <p:cNvPr id="99" name="Content Placeholder 4" descr="Content Placeholder 4">
            <a:extLst>
              <a:ext uri="{FF2B5EF4-FFF2-40B4-BE49-F238E27FC236}">
                <a16:creationId xmlns:a16="http://schemas.microsoft.com/office/drawing/2014/main" id="{4A518F59-8420-0E09-1639-21CC0E8E44EA}"/>
              </a:ext>
            </a:extLst>
          </p:cNvPr>
          <p:cNvPicPr>
            <a:picLocks noChangeAspect="1"/>
          </p:cNvPicPr>
          <p:nvPr/>
        </p:nvPicPr>
        <p:blipFill>
          <a:blip r:embed="rId3"/>
          <a:stretch>
            <a:fillRect/>
          </a:stretch>
        </p:blipFill>
        <p:spPr>
          <a:xfrm>
            <a:off x="0" y="-53162"/>
            <a:ext cx="12280604" cy="6911162"/>
          </a:xfrm>
          <a:prstGeom prst="rect">
            <a:avLst/>
          </a:prstGeom>
          <a:ln w="12700">
            <a:miter lim="400000"/>
          </a:ln>
        </p:spPr>
      </p:pic>
      <p:sp>
        <p:nvSpPr>
          <p:cNvPr id="100" name="Title 1">
            <a:extLst>
              <a:ext uri="{FF2B5EF4-FFF2-40B4-BE49-F238E27FC236}">
                <a16:creationId xmlns:a16="http://schemas.microsoft.com/office/drawing/2014/main" id="{A1B609E5-6CC5-BD8A-5A0C-C334F35ED87C}"/>
              </a:ext>
            </a:extLst>
          </p:cNvPr>
          <p:cNvSpPr txBox="1">
            <a:spLocks noGrp="1"/>
          </p:cNvSpPr>
          <p:nvPr>
            <p:ph type="title"/>
          </p:nvPr>
        </p:nvSpPr>
        <p:spPr>
          <a:xfrm>
            <a:off x="118145" y="73461"/>
            <a:ext cx="10075166" cy="1320626"/>
          </a:xfrm>
          <a:prstGeom prst="rect">
            <a:avLst/>
          </a:prstGeom>
        </p:spPr>
        <p:txBody>
          <a:bodyPr lIns="45719" tIns="45720" rIns="45719" bIns="45720" anchor="ctr">
            <a:normAutofit/>
          </a:bodyPr>
          <a:lstStyle>
            <a:lvl1pPr>
              <a:defRPr sz="4000"/>
            </a:lvl1pPr>
          </a:lstStyle>
          <a:p>
            <a:r>
              <a:rPr lang="en-US" sz="3200" b="1" dirty="0">
                <a:highlight>
                  <a:srgbClr val="FFFFFF"/>
                </a:highlight>
                <a:latin typeface="Calibri"/>
                <a:ea typeface="Calibri"/>
                <a:cs typeface="Calibri"/>
              </a:rPr>
              <a:t>Tropical Storm Bertha Flood Fighting</a:t>
            </a:r>
          </a:p>
        </p:txBody>
      </p:sp>
      <p:sp>
        <p:nvSpPr>
          <p:cNvPr id="101" name="Straight Connector 5">
            <a:extLst>
              <a:ext uri="{FF2B5EF4-FFF2-40B4-BE49-F238E27FC236}">
                <a16:creationId xmlns:a16="http://schemas.microsoft.com/office/drawing/2014/main" id="{63013879-1108-8FED-B64B-C509D0DC07A2}"/>
              </a:ext>
            </a:extLst>
          </p:cNvPr>
          <p:cNvSpPr/>
          <p:nvPr/>
        </p:nvSpPr>
        <p:spPr>
          <a:xfrm>
            <a:off x="217523" y="1113317"/>
            <a:ext cx="8070444" cy="1"/>
          </a:xfrm>
          <a:prstGeom prst="line">
            <a:avLst/>
          </a:prstGeom>
          <a:ln w="19050">
            <a:solidFill>
              <a:srgbClr val="00966C"/>
            </a:solidFill>
            <a:miter/>
          </a:ln>
        </p:spPr>
        <p:txBody>
          <a:bodyPr lIns="45719" rIns="45719"/>
          <a:lstStyle/>
          <a:p>
            <a:endParaRPr/>
          </a:p>
        </p:txBody>
      </p:sp>
      <p:pic>
        <p:nvPicPr>
          <p:cNvPr id="4" name="Picture 3" descr="May be an image of road, grass and text">
            <a:extLst>
              <a:ext uri="{FF2B5EF4-FFF2-40B4-BE49-F238E27FC236}">
                <a16:creationId xmlns:a16="http://schemas.microsoft.com/office/drawing/2014/main" id="{57B9D8D2-BFE7-7003-1C32-A779D512C6F1}"/>
              </a:ext>
            </a:extLst>
          </p:cNvPr>
          <p:cNvPicPr>
            <a:picLocks noChangeAspect="1"/>
          </p:cNvPicPr>
          <p:nvPr/>
        </p:nvPicPr>
        <p:blipFill>
          <a:blip r:embed="rId4"/>
          <a:stretch>
            <a:fillRect/>
          </a:stretch>
        </p:blipFill>
        <p:spPr>
          <a:xfrm>
            <a:off x="217523" y="1244185"/>
            <a:ext cx="6204851" cy="5399609"/>
          </a:xfrm>
          <a:prstGeom prst="rect">
            <a:avLst/>
          </a:prstGeom>
        </p:spPr>
      </p:pic>
      <p:pic>
        <p:nvPicPr>
          <p:cNvPr id="5" name="Picture 4">
            <a:extLst>
              <a:ext uri="{FF2B5EF4-FFF2-40B4-BE49-F238E27FC236}">
                <a16:creationId xmlns:a16="http://schemas.microsoft.com/office/drawing/2014/main" id="{5FB73EB2-FCF5-87A9-10E2-8052103DB37E}"/>
              </a:ext>
            </a:extLst>
          </p:cNvPr>
          <p:cNvPicPr>
            <a:picLocks noChangeAspect="1"/>
          </p:cNvPicPr>
          <p:nvPr/>
        </p:nvPicPr>
        <p:blipFill>
          <a:blip r:embed="rId5"/>
          <a:srcRect t="14061"/>
          <a:stretch>
            <a:fillRect/>
          </a:stretch>
        </p:blipFill>
        <p:spPr>
          <a:xfrm>
            <a:off x="6664129" y="3816459"/>
            <a:ext cx="5113044" cy="2827339"/>
          </a:xfrm>
          <a:prstGeom prst="rect">
            <a:avLst/>
          </a:prstGeom>
        </p:spPr>
      </p:pic>
      <p:pic>
        <p:nvPicPr>
          <p:cNvPr id="7" name="Picture 6">
            <a:extLst>
              <a:ext uri="{FF2B5EF4-FFF2-40B4-BE49-F238E27FC236}">
                <a16:creationId xmlns:a16="http://schemas.microsoft.com/office/drawing/2014/main" id="{CF1F827B-2051-BF47-6294-5D5997D93E14}"/>
              </a:ext>
            </a:extLst>
          </p:cNvPr>
          <p:cNvPicPr>
            <a:picLocks noChangeAspect="1"/>
          </p:cNvPicPr>
          <p:nvPr/>
        </p:nvPicPr>
        <p:blipFill>
          <a:blip r:embed="rId6"/>
          <a:srcRect t="17291"/>
          <a:stretch>
            <a:fillRect/>
          </a:stretch>
        </p:blipFill>
        <p:spPr>
          <a:xfrm>
            <a:off x="6664129" y="1244186"/>
            <a:ext cx="5113044" cy="2441405"/>
          </a:xfrm>
          <a:prstGeom prst="rect">
            <a:avLst/>
          </a:prstGeom>
        </p:spPr>
      </p:pic>
    </p:spTree>
    <p:extLst>
      <p:ext uri="{BB962C8B-B14F-4D97-AF65-F5344CB8AC3E}">
        <p14:creationId xmlns:p14="http://schemas.microsoft.com/office/powerpoint/2010/main" val="4196429893"/>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65501-8D21-30B1-01FE-04A532E34E67}"/>
            </a:ext>
          </a:extLst>
        </p:cNvPr>
        <p:cNvGrpSpPr/>
        <p:nvPr/>
      </p:nvGrpSpPr>
      <p:grpSpPr>
        <a:xfrm>
          <a:off x="0" y="0"/>
          <a:ext cx="0" cy="0"/>
          <a:chOff x="0" y="0"/>
          <a:chExt cx="0" cy="0"/>
        </a:xfrm>
      </p:grpSpPr>
      <p:pic>
        <p:nvPicPr>
          <p:cNvPr id="99" name="Content Placeholder 4" descr="Content Placeholder 4">
            <a:extLst>
              <a:ext uri="{FF2B5EF4-FFF2-40B4-BE49-F238E27FC236}">
                <a16:creationId xmlns:a16="http://schemas.microsoft.com/office/drawing/2014/main" id="{501FB280-A801-8CC5-F573-D65ACA0E2EB8}"/>
              </a:ext>
            </a:extLst>
          </p:cNvPr>
          <p:cNvPicPr>
            <a:picLocks noChangeAspect="1"/>
          </p:cNvPicPr>
          <p:nvPr/>
        </p:nvPicPr>
        <p:blipFill>
          <a:blip r:embed="rId3"/>
          <a:stretch>
            <a:fillRect/>
          </a:stretch>
        </p:blipFill>
        <p:spPr>
          <a:xfrm>
            <a:off x="0" y="-53162"/>
            <a:ext cx="12280604" cy="6911162"/>
          </a:xfrm>
          <a:prstGeom prst="rect">
            <a:avLst/>
          </a:prstGeom>
          <a:ln w="12700">
            <a:miter lim="400000"/>
          </a:ln>
        </p:spPr>
      </p:pic>
      <p:sp>
        <p:nvSpPr>
          <p:cNvPr id="100" name="Title 1">
            <a:extLst>
              <a:ext uri="{FF2B5EF4-FFF2-40B4-BE49-F238E27FC236}">
                <a16:creationId xmlns:a16="http://schemas.microsoft.com/office/drawing/2014/main" id="{18E61842-51E7-FD91-7162-A001D36FD32E}"/>
              </a:ext>
            </a:extLst>
          </p:cNvPr>
          <p:cNvSpPr txBox="1">
            <a:spLocks noGrp="1"/>
          </p:cNvSpPr>
          <p:nvPr>
            <p:ph type="title"/>
          </p:nvPr>
        </p:nvSpPr>
        <p:spPr>
          <a:xfrm>
            <a:off x="118145" y="73461"/>
            <a:ext cx="10075166" cy="1320626"/>
          </a:xfrm>
          <a:prstGeom prst="rect">
            <a:avLst/>
          </a:prstGeom>
        </p:spPr>
        <p:txBody>
          <a:bodyPr lIns="45719" tIns="45720" rIns="45719" bIns="45720" anchor="ctr">
            <a:normAutofit/>
          </a:bodyPr>
          <a:lstStyle>
            <a:lvl1pPr>
              <a:defRPr sz="4000"/>
            </a:lvl1pPr>
          </a:lstStyle>
          <a:p>
            <a:r>
              <a:rPr lang="en-US" sz="3200" b="1" dirty="0">
                <a:highlight>
                  <a:srgbClr val="FFFFFF"/>
                </a:highlight>
                <a:latin typeface="Calibri"/>
                <a:ea typeface="Calibri"/>
                <a:cs typeface="Calibri"/>
              </a:rPr>
              <a:t>TS Bertha in St. Charles Parish </a:t>
            </a:r>
          </a:p>
        </p:txBody>
      </p:sp>
      <p:sp>
        <p:nvSpPr>
          <p:cNvPr id="101" name="Straight Connector 5">
            <a:extLst>
              <a:ext uri="{FF2B5EF4-FFF2-40B4-BE49-F238E27FC236}">
                <a16:creationId xmlns:a16="http://schemas.microsoft.com/office/drawing/2014/main" id="{7F26127C-9B4E-075D-6741-360C6D311A61}"/>
              </a:ext>
            </a:extLst>
          </p:cNvPr>
          <p:cNvSpPr/>
          <p:nvPr/>
        </p:nvSpPr>
        <p:spPr>
          <a:xfrm>
            <a:off x="217523" y="1113317"/>
            <a:ext cx="8070444" cy="1"/>
          </a:xfrm>
          <a:prstGeom prst="line">
            <a:avLst/>
          </a:prstGeom>
          <a:ln w="19050">
            <a:solidFill>
              <a:srgbClr val="00966C"/>
            </a:solidFill>
            <a:miter/>
          </a:ln>
        </p:spPr>
        <p:txBody>
          <a:bodyPr lIns="45719" rIns="45719"/>
          <a:lstStyle/>
          <a:p>
            <a:endParaRPr/>
          </a:p>
        </p:txBody>
      </p:sp>
      <p:pic>
        <p:nvPicPr>
          <p:cNvPr id="2" name="Picture 1" descr="May be an image of map and text that says 'DD JXI Tyler TYR BERTHA FADES AWAY EXPEC STORMS TO FORM ALONG BANDS TODAY GGG SHREVEPORT SHV SHwABrt MONROE Monroe MLU JSO HREKSO KSAN Jackson IER DKR OCH Lufkin LFK NMM Meridian ridian ΑΟν ALEXANDRIA DRI PIB Mccomb MCB HBG ЛH AH LAKE CHARLESI BATON ROUGEge BTR ORG Houston HOHED HDC Mobile MOBBE Gulfport GPBA GPIBIA PQL NEW ORLEANS MSYUEW NBG HuM'">
            <a:extLst>
              <a:ext uri="{FF2B5EF4-FFF2-40B4-BE49-F238E27FC236}">
                <a16:creationId xmlns:a16="http://schemas.microsoft.com/office/drawing/2014/main" id="{FA1F09A6-F193-9523-48F1-977D553A9691}"/>
              </a:ext>
            </a:extLst>
          </p:cNvPr>
          <p:cNvPicPr>
            <a:picLocks noChangeAspect="1"/>
          </p:cNvPicPr>
          <p:nvPr/>
        </p:nvPicPr>
        <p:blipFill>
          <a:blip r:embed="rId4"/>
          <a:stretch>
            <a:fillRect/>
          </a:stretch>
        </p:blipFill>
        <p:spPr>
          <a:xfrm>
            <a:off x="2621215" y="1217156"/>
            <a:ext cx="6949569" cy="5213623"/>
          </a:xfrm>
          <a:prstGeom prst="rect">
            <a:avLst/>
          </a:prstGeom>
        </p:spPr>
      </p:pic>
    </p:spTree>
    <p:extLst>
      <p:ext uri="{BB962C8B-B14F-4D97-AF65-F5344CB8AC3E}">
        <p14:creationId xmlns:p14="http://schemas.microsoft.com/office/powerpoint/2010/main" val="3672140470"/>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26ABE-F853-FD71-6313-BDABB4AA1575}"/>
            </a:ext>
          </a:extLst>
        </p:cNvPr>
        <p:cNvGrpSpPr/>
        <p:nvPr/>
      </p:nvGrpSpPr>
      <p:grpSpPr>
        <a:xfrm>
          <a:off x="0" y="0"/>
          <a:ext cx="0" cy="0"/>
          <a:chOff x="0" y="0"/>
          <a:chExt cx="0" cy="0"/>
        </a:xfrm>
      </p:grpSpPr>
      <p:pic>
        <p:nvPicPr>
          <p:cNvPr id="99" name="Content Placeholder 4" descr="Content Placeholder 4">
            <a:extLst>
              <a:ext uri="{FF2B5EF4-FFF2-40B4-BE49-F238E27FC236}">
                <a16:creationId xmlns:a16="http://schemas.microsoft.com/office/drawing/2014/main" id="{65BF6330-186D-D85E-B7C6-F224DE616E12}"/>
              </a:ext>
            </a:extLst>
          </p:cNvPr>
          <p:cNvPicPr>
            <a:picLocks noChangeAspect="1"/>
          </p:cNvPicPr>
          <p:nvPr/>
        </p:nvPicPr>
        <p:blipFill>
          <a:blip r:embed="rId3"/>
          <a:stretch>
            <a:fillRect/>
          </a:stretch>
        </p:blipFill>
        <p:spPr>
          <a:xfrm>
            <a:off x="0" y="-53162"/>
            <a:ext cx="12280604" cy="6911162"/>
          </a:xfrm>
          <a:prstGeom prst="rect">
            <a:avLst/>
          </a:prstGeom>
          <a:ln w="12700">
            <a:miter lim="400000"/>
          </a:ln>
        </p:spPr>
      </p:pic>
      <p:sp>
        <p:nvSpPr>
          <p:cNvPr id="100" name="Title 1">
            <a:extLst>
              <a:ext uri="{FF2B5EF4-FFF2-40B4-BE49-F238E27FC236}">
                <a16:creationId xmlns:a16="http://schemas.microsoft.com/office/drawing/2014/main" id="{378EF3E0-D4F9-F754-7DD7-B7C1480E5594}"/>
              </a:ext>
            </a:extLst>
          </p:cNvPr>
          <p:cNvSpPr txBox="1">
            <a:spLocks noGrp="1"/>
          </p:cNvSpPr>
          <p:nvPr>
            <p:ph type="title"/>
          </p:nvPr>
        </p:nvSpPr>
        <p:spPr>
          <a:xfrm>
            <a:off x="118145" y="73461"/>
            <a:ext cx="10075166" cy="1320626"/>
          </a:xfrm>
          <a:prstGeom prst="rect">
            <a:avLst/>
          </a:prstGeom>
        </p:spPr>
        <p:txBody>
          <a:bodyPr lIns="45719" tIns="45720" rIns="45719" bIns="45720" anchor="ctr">
            <a:normAutofit/>
          </a:bodyPr>
          <a:lstStyle>
            <a:lvl1pPr>
              <a:defRPr sz="4000"/>
            </a:lvl1pPr>
          </a:lstStyle>
          <a:p>
            <a:r>
              <a:rPr lang="en-US" sz="3200" b="1" dirty="0">
                <a:highlight>
                  <a:srgbClr val="FFFFFF"/>
                </a:highlight>
                <a:latin typeface="Calibri"/>
                <a:ea typeface="Calibri"/>
                <a:cs typeface="Calibri"/>
              </a:rPr>
              <a:t>CC Road Closure</a:t>
            </a:r>
          </a:p>
        </p:txBody>
      </p:sp>
      <p:sp>
        <p:nvSpPr>
          <p:cNvPr id="101" name="Straight Connector 5">
            <a:extLst>
              <a:ext uri="{FF2B5EF4-FFF2-40B4-BE49-F238E27FC236}">
                <a16:creationId xmlns:a16="http://schemas.microsoft.com/office/drawing/2014/main" id="{2746BE52-542A-81AD-9E0E-B5BC173C323B}"/>
              </a:ext>
            </a:extLst>
          </p:cNvPr>
          <p:cNvSpPr/>
          <p:nvPr/>
        </p:nvSpPr>
        <p:spPr>
          <a:xfrm>
            <a:off x="217523" y="1113317"/>
            <a:ext cx="8070444" cy="1"/>
          </a:xfrm>
          <a:prstGeom prst="line">
            <a:avLst/>
          </a:prstGeom>
          <a:ln w="19050">
            <a:solidFill>
              <a:srgbClr val="00966C"/>
            </a:solidFill>
            <a:miter/>
          </a:ln>
        </p:spPr>
        <p:txBody>
          <a:bodyPr lIns="45719" rIns="45719"/>
          <a:lstStyle/>
          <a:p>
            <a:endParaRPr/>
          </a:p>
        </p:txBody>
      </p:sp>
      <p:pic>
        <p:nvPicPr>
          <p:cNvPr id="2" name="Picture 1">
            <a:extLst>
              <a:ext uri="{FF2B5EF4-FFF2-40B4-BE49-F238E27FC236}">
                <a16:creationId xmlns:a16="http://schemas.microsoft.com/office/drawing/2014/main" id="{AD542557-C4B4-7373-8FB1-3F61952218BB}"/>
              </a:ext>
            </a:extLst>
          </p:cNvPr>
          <p:cNvPicPr>
            <a:picLocks noChangeAspect="1"/>
          </p:cNvPicPr>
          <p:nvPr/>
        </p:nvPicPr>
        <p:blipFill>
          <a:blip r:embed="rId4"/>
          <a:stretch>
            <a:fillRect/>
          </a:stretch>
        </p:blipFill>
        <p:spPr>
          <a:xfrm>
            <a:off x="3552572" y="1243275"/>
            <a:ext cx="5175460" cy="5541264"/>
          </a:xfrm>
          <a:prstGeom prst="rect">
            <a:avLst/>
          </a:prstGeom>
        </p:spPr>
      </p:pic>
    </p:spTree>
    <p:extLst>
      <p:ext uri="{BB962C8B-B14F-4D97-AF65-F5344CB8AC3E}">
        <p14:creationId xmlns:p14="http://schemas.microsoft.com/office/powerpoint/2010/main" val="1159995312"/>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92638D-7050-E0C1-1DE4-4BF8D52FF80D}"/>
            </a:ext>
          </a:extLst>
        </p:cNvPr>
        <p:cNvGrpSpPr/>
        <p:nvPr/>
      </p:nvGrpSpPr>
      <p:grpSpPr>
        <a:xfrm>
          <a:off x="0" y="0"/>
          <a:ext cx="0" cy="0"/>
          <a:chOff x="0" y="0"/>
          <a:chExt cx="0" cy="0"/>
        </a:xfrm>
      </p:grpSpPr>
      <p:pic>
        <p:nvPicPr>
          <p:cNvPr id="99" name="Content Placeholder 4" descr="Content Placeholder 4">
            <a:extLst>
              <a:ext uri="{FF2B5EF4-FFF2-40B4-BE49-F238E27FC236}">
                <a16:creationId xmlns:a16="http://schemas.microsoft.com/office/drawing/2014/main" id="{B68CDCA9-28A3-FAC2-C2BA-C05CF5304969}"/>
              </a:ext>
            </a:extLst>
          </p:cNvPr>
          <p:cNvPicPr>
            <a:picLocks noChangeAspect="1"/>
          </p:cNvPicPr>
          <p:nvPr/>
        </p:nvPicPr>
        <p:blipFill>
          <a:blip r:embed="rId3"/>
          <a:stretch>
            <a:fillRect/>
          </a:stretch>
        </p:blipFill>
        <p:spPr>
          <a:xfrm>
            <a:off x="0" y="-53162"/>
            <a:ext cx="12280604" cy="6911162"/>
          </a:xfrm>
          <a:prstGeom prst="rect">
            <a:avLst/>
          </a:prstGeom>
          <a:ln w="12700">
            <a:miter lim="400000"/>
          </a:ln>
        </p:spPr>
      </p:pic>
      <p:sp>
        <p:nvSpPr>
          <p:cNvPr id="100" name="Title 1">
            <a:extLst>
              <a:ext uri="{FF2B5EF4-FFF2-40B4-BE49-F238E27FC236}">
                <a16:creationId xmlns:a16="http://schemas.microsoft.com/office/drawing/2014/main" id="{7ED2694E-57DD-1FEA-9167-4ED06739D7F6}"/>
              </a:ext>
            </a:extLst>
          </p:cNvPr>
          <p:cNvSpPr txBox="1">
            <a:spLocks noGrp="1"/>
          </p:cNvSpPr>
          <p:nvPr>
            <p:ph type="title"/>
          </p:nvPr>
        </p:nvSpPr>
        <p:spPr>
          <a:xfrm>
            <a:off x="118145" y="73461"/>
            <a:ext cx="10075166" cy="1320626"/>
          </a:xfrm>
          <a:prstGeom prst="rect">
            <a:avLst/>
          </a:prstGeom>
        </p:spPr>
        <p:txBody>
          <a:bodyPr lIns="45719" tIns="45720" rIns="45719" bIns="45720" anchor="ctr">
            <a:normAutofit/>
          </a:bodyPr>
          <a:lstStyle>
            <a:lvl1pPr>
              <a:defRPr sz="4000"/>
            </a:lvl1pPr>
          </a:lstStyle>
          <a:p>
            <a:r>
              <a:rPr lang="en-US" sz="3200" b="1" dirty="0">
                <a:highlight>
                  <a:srgbClr val="FFFFFF"/>
                </a:highlight>
                <a:latin typeface="Calibri"/>
                <a:ea typeface="Calibri"/>
                <a:cs typeface="Calibri"/>
              </a:rPr>
              <a:t>Waterworks C Filter Media Change</a:t>
            </a:r>
          </a:p>
        </p:txBody>
      </p:sp>
      <p:sp>
        <p:nvSpPr>
          <p:cNvPr id="101" name="Straight Connector 5">
            <a:extLst>
              <a:ext uri="{FF2B5EF4-FFF2-40B4-BE49-F238E27FC236}">
                <a16:creationId xmlns:a16="http://schemas.microsoft.com/office/drawing/2014/main" id="{BB3E1D04-BF02-C64E-6E09-5F49EC3FFC00}"/>
              </a:ext>
            </a:extLst>
          </p:cNvPr>
          <p:cNvSpPr/>
          <p:nvPr/>
        </p:nvSpPr>
        <p:spPr>
          <a:xfrm>
            <a:off x="217523" y="1113317"/>
            <a:ext cx="8070444" cy="1"/>
          </a:xfrm>
          <a:prstGeom prst="line">
            <a:avLst/>
          </a:prstGeom>
          <a:ln w="19050">
            <a:solidFill>
              <a:srgbClr val="00966C"/>
            </a:solidFill>
            <a:miter/>
          </a:ln>
        </p:spPr>
        <p:txBody>
          <a:bodyPr lIns="45719" rIns="45719"/>
          <a:lstStyle/>
          <a:p>
            <a:endParaRPr/>
          </a:p>
        </p:txBody>
      </p:sp>
      <p:pic>
        <p:nvPicPr>
          <p:cNvPr id="3" name="Picture 2">
            <a:extLst>
              <a:ext uri="{FF2B5EF4-FFF2-40B4-BE49-F238E27FC236}">
                <a16:creationId xmlns:a16="http://schemas.microsoft.com/office/drawing/2014/main" id="{B86AEE25-08F6-4016-3941-1E2F378B0241}"/>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703885" y="1394087"/>
            <a:ext cx="8872834" cy="5061797"/>
          </a:xfrm>
          <a:prstGeom prst="rect">
            <a:avLst/>
          </a:prstGeom>
        </p:spPr>
      </p:pic>
    </p:spTree>
    <p:extLst>
      <p:ext uri="{BB962C8B-B14F-4D97-AF65-F5344CB8AC3E}">
        <p14:creationId xmlns:p14="http://schemas.microsoft.com/office/powerpoint/2010/main" val="506666699"/>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B8B466-995D-42DC-4675-BD9811107136}"/>
            </a:ext>
          </a:extLst>
        </p:cNvPr>
        <p:cNvGrpSpPr/>
        <p:nvPr/>
      </p:nvGrpSpPr>
      <p:grpSpPr>
        <a:xfrm>
          <a:off x="0" y="0"/>
          <a:ext cx="0" cy="0"/>
          <a:chOff x="0" y="0"/>
          <a:chExt cx="0" cy="0"/>
        </a:xfrm>
      </p:grpSpPr>
      <p:pic>
        <p:nvPicPr>
          <p:cNvPr id="99" name="Content Placeholder 4" descr="Content Placeholder 4">
            <a:extLst>
              <a:ext uri="{FF2B5EF4-FFF2-40B4-BE49-F238E27FC236}">
                <a16:creationId xmlns:a16="http://schemas.microsoft.com/office/drawing/2014/main" id="{AD697974-430D-3DDA-C053-626BD092E2EB}"/>
              </a:ext>
            </a:extLst>
          </p:cNvPr>
          <p:cNvPicPr>
            <a:picLocks noChangeAspect="1"/>
          </p:cNvPicPr>
          <p:nvPr/>
        </p:nvPicPr>
        <p:blipFill>
          <a:blip r:embed="rId3"/>
          <a:stretch>
            <a:fillRect/>
          </a:stretch>
        </p:blipFill>
        <p:spPr>
          <a:xfrm>
            <a:off x="0" y="-53162"/>
            <a:ext cx="12280604" cy="6911162"/>
          </a:xfrm>
          <a:prstGeom prst="rect">
            <a:avLst/>
          </a:prstGeom>
          <a:ln w="12700">
            <a:miter lim="400000"/>
          </a:ln>
        </p:spPr>
      </p:pic>
      <p:sp>
        <p:nvSpPr>
          <p:cNvPr id="100" name="Title 1">
            <a:extLst>
              <a:ext uri="{FF2B5EF4-FFF2-40B4-BE49-F238E27FC236}">
                <a16:creationId xmlns:a16="http://schemas.microsoft.com/office/drawing/2014/main" id="{1164A657-C868-7A9C-7FEB-2BA4346C1F55}"/>
              </a:ext>
            </a:extLst>
          </p:cNvPr>
          <p:cNvSpPr txBox="1">
            <a:spLocks noGrp="1"/>
          </p:cNvSpPr>
          <p:nvPr>
            <p:ph type="title"/>
          </p:nvPr>
        </p:nvSpPr>
        <p:spPr>
          <a:xfrm>
            <a:off x="118145" y="73461"/>
            <a:ext cx="10075166" cy="1320626"/>
          </a:xfrm>
          <a:prstGeom prst="rect">
            <a:avLst/>
          </a:prstGeom>
        </p:spPr>
        <p:txBody>
          <a:bodyPr lIns="45719" tIns="45720" rIns="45719" bIns="45720" anchor="ctr">
            <a:normAutofit/>
          </a:bodyPr>
          <a:lstStyle>
            <a:lvl1pPr>
              <a:defRPr sz="4000"/>
            </a:lvl1pPr>
          </a:lstStyle>
          <a:p>
            <a:r>
              <a:rPr lang="en-US" sz="3200" b="1" dirty="0">
                <a:highlight>
                  <a:srgbClr val="FFFFFF"/>
                </a:highlight>
                <a:latin typeface="Calibri"/>
                <a:ea typeface="Calibri"/>
                <a:cs typeface="Calibri"/>
              </a:rPr>
              <a:t>Classes for Small Businesses</a:t>
            </a:r>
          </a:p>
        </p:txBody>
      </p:sp>
      <p:sp>
        <p:nvSpPr>
          <p:cNvPr id="101" name="Straight Connector 5">
            <a:extLst>
              <a:ext uri="{FF2B5EF4-FFF2-40B4-BE49-F238E27FC236}">
                <a16:creationId xmlns:a16="http://schemas.microsoft.com/office/drawing/2014/main" id="{49112E8B-5F45-D35B-46FF-1839F53A7120}"/>
              </a:ext>
            </a:extLst>
          </p:cNvPr>
          <p:cNvSpPr/>
          <p:nvPr/>
        </p:nvSpPr>
        <p:spPr>
          <a:xfrm>
            <a:off x="217523" y="1113317"/>
            <a:ext cx="8070444" cy="1"/>
          </a:xfrm>
          <a:prstGeom prst="line">
            <a:avLst/>
          </a:prstGeom>
          <a:ln w="19050">
            <a:solidFill>
              <a:srgbClr val="00966C"/>
            </a:solidFill>
            <a:miter/>
          </a:ln>
        </p:spPr>
        <p:txBody>
          <a:bodyPr lIns="45719" rIns="45719"/>
          <a:lstStyle/>
          <a:p>
            <a:endParaRPr/>
          </a:p>
        </p:txBody>
      </p:sp>
      <p:pic>
        <p:nvPicPr>
          <p:cNvPr id="2" name="Picture 1" descr="May be an image of studying and text that says 'SBDC Market MarketResegreh Research: Understand Your Customers, Strengthen StrengthenYour Your Business Wiedmedaya л TiaLanglis Dire lane ne2 Uni United'">
            <a:extLst>
              <a:ext uri="{FF2B5EF4-FFF2-40B4-BE49-F238E27FC236}">
                <a16:creationId xmlns:a16="http://schemas.microsoft.com/office/drawing/2014/main" id="{B52A319C-5947-00D3-251F-C59773C8BA2E}"/>
              </a:ext>
            </a:extLst>
          </p:cNvPr>
          <p:cNvPicPr>
            <a:picLocks noChangeAspect="1"/>
          </p:cNvPicPr>
          <p:nvPr/>
        </p:nvPicPr>
        <p:blipFill>
          <a:blip r:embed="rId4"/>
          <a:stretch>
            <a:fillRect/>
          </a:stretch>
        </p:blipFill>
        <p:spPr>
          <a:xfrm>
            <a:off x="2446126" y="1243275"/>
            <a:ext cx="6899042" cy="5174282"/>
          </a:xfrm>
          <a:prstGeom prst="rect">
            <a:avLst/>
          </a:prstGeom>
        </p:spPr>
      </p:pic>
    </p:spTree>
    <p:extLst>
      <p:ext uri="{BB962C8B-B14F-4D97-AF65-F5344CB8AC3E}">
        <p14:creationId xmlns:p14="http://schemas.microsoft.com/office/powerpoint/2010/main" val="952529105"/>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C7FC3B-11C5-706D-7E3E-1B442509FF58}"/>
            </a:ext>
          </a:extLst>
        </p:cNvPr>
        <p:cNvGrpSpPr/>
        <p:nvPr/>
      </p:nvGrpSpPr>
      <p:grpSpPr>
        <a:xfrm>
          <a:off x="0" y="0"/>
          <a:ext cx="0" cy="0"/>
          <a:chOff x="0" y="0"/>
          <a:chExt cx="0" cy="0"/>
        </a:xfrm>
      </p:grpSpPr>
      <p:pic>
        <p:nvPicPr>
          <p:cNvPr id="99" name="Content Placeholder 4" descr="Content Placeholder 4">
            <a:extLst>
              <a:ext uri="{FF2B5EF4-FFF2-40B4-BE49-F238E27FC236}">
                <a16:creationId xmlns:a16="http://schemas.microsoft.com/office/drawing/2014/main" id="{616AAE5E-2456-8F92-71D9-7FE9FB5593D1}"/>
              </a:ext>
            </a:extLst>
          </p:cNvPr>
          <p:cNvPicPr>
            <a:picLocks noChangeAspect="1"/>
          </p:cNvPicPr>
          <p:nvPr/>
        </p:nvPicPr>
        <p:blipFill>
          <a:blip r:embed="rId3"/>
          <a:stretch>
            <a:fillRect/>
          </a:stretch>
        </p:blipFill>
        <p:spPr>
          <a:xfrm>
            <a:off x="0" y="-53162"/>
            <a:ext cx="12280604" cy="6911162"/>
          </a:xfrm>
          <a:prstGeom prst="rect">
            <a:avLst/>
          </a:prstGeom>
          <a:ln w="12700">
            <a:miter lim="400000"/>
          </a:ln>
        </p:spPr>
      </p:pic>
      <p:sp>
        <p:nvSpPr>
          <p:cNvPr id="100" name="Title 1">
            <a:extLst>
              <a:ext uri="{FF2B5EF4-FFF2-40B4-BE49-F238E27FC236}">
                <a16:creationId xmlns:a16="http://schemas.microsoft.com/office/drawing/2014/main" id="{10F01FD9-291F-F2A0-0F3C-BD4F67184BDB}"/>
              </a:ext>
            </a:extLst>
          </p:cNvPr>
          <p:cNvSpPr txBox="1">
            <a:spLocks noGrp="1"/>
          </p:cNvSpPr>
          <p:nvPr>
            <p:ph type="title"/>
          </p:nvPr>
        </p:nvSpPr>
        <p:spPr>
          <a:xfrm>
            <a:off x="118145" y="73461"/>
            <a:ext cx="10075166" cy="1320626"/>
          </a:xfrm>
          <a:prstGeom prst="rect">
            <a:avLst/>
          </a:prstGeom>
        </p:spPr>
        <p:txBody>
          <a:bodyPr lIns="45719" tIns="45720" rIns="45719" bIns="45720" anchor="ctr">
            <a:normAutofit/>
          </a:bodyPr>
          <a:lstStyle>
            <a:lvl1pPr>
              <a:defRPr sz="4000"/>
            </a:lvl1pPr>
          </a:lstStyle>
          <a:p>
            <a:r>
              <a:rPr lang="en-US" sz="3200" b="1" dirty="0">
                <a:highlight>
                  <a:srgbClr val="FFFFFF"/>
                </a:highlight>
                <a:latin typeface="Calibri"/>
                <a:ea typeface="Calibri"/>
                <a:cs typeface="Calibri"/>
              </a:rPr>
              <a:t>Check the Chip Day</a:t>
            </a:r>
          </a:p>
        </p:txBody>
      </p:sp>
      <p:sp>
        <p:nvSpPr>
          <p:cNvPr id="101" name="Straight Connector 5">
            <a:extLst>
              <a:ext uri="{FF2B5EF4-FFF2-40B4-BE49-F238E27FC236}">
                <a16:creationId xmlns:a16="http://schemas.microsoft.com/office/drawing/2014/main" id="{D9A24EA5-8A09-8F98-5CD0-8CCDFDA8CE09}"/>
              </a:ext>
            </a:extLst>
          </p:cNvPr>
          <p:cNvSpPr/>
          <p:nvPr/>
        </p:nvSpPr>
        <p:spPr>
          <a:xfrm>
            <a:off x="217523" y="1113317"/>
            <a:ext cx="8070444" cy="1"/>
          </a:xfrm>
          <a:prstGeom prst="line">
            <a:avLst/>
          </a:prstGeom>
          <a:ln w="19050">
            <a:solidFill>
              <a:srgbClr val="00966C"/>
            </a:solidFill>
            <a:miter/>
          </a:ln>
        </p:spPr>
        <p:txBody>
          <a:bodyPr lIns="45719" rIns="45719"/>
          <a:lstStyle/>
          <a:p>
            <a:endParaRPr/>
          </a:p>
        </p:txBody>
      </p:sp>
      <p:pic>
        <p:nvPicPr>
          <p:cNvPr id="2" name="Picture 1" descr="May be an image of text that says 'AUG 14T TH 12-3P.M P.M. 12-3 CHECK THE CHIP ST. CHARLES PARISH Animal Shelter DAY Cats and Dogs ONLY ANY AGE (Must be n carrier or on leash) Must have proof of residency in St. Charles Parish (ID, Water Bill, Electric Bill) to participate.'">
            <a:extLst>
              <a:ext uri="{FF2B5EF4-FFF2-40B4-BE49-F238E27FC236}">
                <a16:creationId xmlns:a16="http://schemas.microsoft.com/office/drawing/2014/main" id="{FB7BF30F-D2E8-2AAD-E72B-BC308EE5BA00}"/>
              </a:ext>
            </a:extLst>
          </p:cNvPr>
          <p:cNvPicPr>
            <a:picLocks noChangeAspect="1"/>
          </p:cNvPicPr>
          <p:nvPr/>
        </p:nvPicPr>
        <p:blipFill>
          <a:blip r:embed="rId4"/>
          <a:stretch>
            <a:fillRect/>
          </a:stretch>
        </p:blipFill>
        <p:spPr>
          <a:xfrm>
            <a:off x="1582226" y="1316736"/>
            <a:ext cx="4930549" cy="4930549"/>
          </a:xfrm>
          <a:prstGeom prst="rect">
            <a:avLst/>
          </a:prstGeom>
        </p:spPr>
      </p:pic>
      <p:pic>
        <p:nvPicPr>
          <p:cNvPr id="4" name="Picture 3">
            <a:extLst>
              <a:ext uri="{FF2B5EF4-FFF2-40B4-BE49-F238E27FC236}">
                <a16:creationId xmlns:a16="http://schemas.microsoft.com/office/drawing/2014/main" id="{BF44FBEE-3843-EF41-3922-4E5254C367D9}"/>
              </a:ext>
            </a:extLst>
          </p:cNvPr>
          <p:cNvPicPr>
            <a:picLocks noChangeAspect="1"/>
          </p:cNvPicPr>
          <p:nvPr/>
        </p:nvPicPr>
        <p:blipFill>
          <a:blip r:embed="rId5"/>
          <a:stretch>
            <a:fillRect/>
          </a:stretch>
        </p:blipFill>
        <p:spPr>
          <a:xfrm>
            <a:off x="6875487" y="1316736"/>
            <a:ext cx="4297915" cy="4864377"/>
          </a:xfrm>
          <a:prstGeom prst="rect">
            <a:avLst/>
          </a:prstGeom>
        </p:spPr>
      </p:pic>
    </p:spTree>
    <p:extLst>
      <p:ext uri="{BB962C8B-B14F-4D97-AF65-F5344CB8AC3E}">
        <p14:creationId xmlns:p14="http://schemas.microsoft.com/office/powerpoint/2010/main" val="2582620479"/>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28ED88-B95F-FD2B-510E-9608F749D7F3}"/>
            </a:ext>
          </a:extLst>
        </p:cNvPr>
        <p:cNvGrpSpPr/>
        <p:nvPr/>
      </p:nvGrpSpPr>
      <p:grpSpPr>
        <a:xfrm>
          <a:off x="0" y="0"/>
          <a:ext cx="0" cy="0"/>
          <a:chOff x="0" y="0"/>
          <a:chExt cx="0" cy="0"/>
        </a:xfrm>
      </p:grpSpPr>
      <p:pic>
        <p:nvPicPr>
          <p:cNvPr id="99" name="Content Placeholder 4" descr="Content Placeholder 4">
            <a:extLst>
              <a:ext uri="{FF2B5EF4-FFF2-40B4-BE49-F238E27FC236}">
                <a16:creationId xmlns:a16="http://schemas.microsoft.com/office/drawing/2014/main" id="{1E8FCE91-EA30-03FD-BBBF-782E4975124A}"/>
              </a:ext>
            </a:extLst>
          </p:cNvPr>
          <p:cNvPicPr>
            <a:picLocks noChangeAspect="1"/>
          </p:cNvPicPr>
          <p:nvPr/>
        </p:nvPicPr>
        <p:blipFill>
          <a:blip r:embed="rId3"/>
          <a:stretch>
            <a:fillRect/>
          </a:stretch>
        </p:blipFill>
        <p:spPr>
          <a:xfrm>
            <a:off x="0" y="-53162"/>
            <a:ext cx="12280604" cy="6911162"/>
          </a:xfrm>
          <a:prstGeom prst="rect">
            <a:avLst/>
          </a:prstGeom>
          <a:ln w="12700">
            <a:miter lim="400000"/>
          </a:ln>
        </p:spPr>
      </p:pic>
      <p:sp>
        <p:nvSpPr>
          <p:cNvPr id="100" name="Title 1">
            <a:extLst>
              <a:ext uri="{FF2B5EF4-FFF2-40B4-BE49-F238E27FC236}">
                <a16:creationId xmlns:a16="http://schemas.microsoft.com/office/drawing/2014/main" id="{718272B4-01DE-E334-9377-94D2EEBBDB94}"/>
              </a:ext>
            </a:extLst>
          </p:cNvPr>
          <p:cNvSpPr txBox="1">
            <a:spLocks noGrp="1"/>
          </p:cNvSpPr>
          <p:nvPr>
            <p:ph type="title"/>
          </p:nvPr>
        </p:nvSpPr>
        <p:spPr>
          <a:xfrm>
            <a:off x="118145" y="73461"/>
            <a:ext cx="10075166" cy="1320626"/>
          </a:xfrm>
          <a:prstGeom prst="rect">
            <a:avLst/>
          </a:prstGeom>
        </p:spPr>
        <p:txBody>
          <a:bodyPr lIns="45719" tIns="45720" rIns="45719" bIns="45720" anchor="ctr">
            <a:normAutofit/>
          </a:bodyPr>
          <a:lstStyle>
            <a:lvl1pPr>
              <a:defRPr sz="4000"/>
            </a:lvl1pPr>
          </a:lstStyle>
          <a:p>
            <a:r>
              <a:rPr lang="en-US" sz="3200" b="1" dirty="0">
                <a:highlight>
                  <a:srgbClr val="FFFFFF"/>
                </a:highlight>
                <a:latin typeface="Calibri"/>
                <a:ea typeface="Calibri"/>
                <a:cs typeface="Calibri"/>
              </a:rPr>
              <a:t>Sand Volleyball Court Progress</a:t>
            </a:r>
          </a:p>
        </p:txBody>
      </p:sp>
      <p:sp>
        <p:nvSpPr>
          <p:cNvPr id="101" name="Straight Connector 5">
            <a:extLst>
              <a:ext uri="{FF2B5EF4-FFF2-40B4-BE49-F238E27FC236}">
                <a16:creationId xmlns:a16="http://schemas.microsoft.com/office/drawing/2014/main" id="{1AC5C365-9DDA-EE22-CC6D-23C14953633C}"/>
              </a:ext>
            </a:extLst>
          </p:cNvPr>
          <p:cNvSpPr/>
          <p:nvPr/>
        </p:nvSpPr>
        <p:spPr>
          <a:xfrm>
            <a:off x="217523" y="1113317"/>
            <a:ext cx="8070444" cy="1"/>
          </a:xfrm>
          <a:prstGeom prst="line">
            <a:avLst/>
          </a:prstGeom>
          <a:ln w="19050">
            <a:solidFill>
              <a:srgbClr val="00966C"/>
            </a:solidFill>
            <a:miter/>
          </a:ln>
        </p:spPr>
        <p:txBody>
          <a:bodyPr lIns="45719" rIns="45719"/>
          <a:lstStyle/>
          <a:p>
            <a:endParaRPr/>
          </a:p>
        </p:txBody>
      </p:sp>
      <p:pic>
        <p:nvPicPr>
          <p:cNvPr id="3" name="Picture 2">
            <a:extLst>
              <a:ext uri="{FF2B5EF4-FFF2-40B4-BE49-F238E27FC236}">
                <a16:creationId xmlns:a16="http://schemas.microsoft.com/office/drawing/2014/main" id="{148F14DD-008E-5C2F-80E9-FC0337086C3C}"/>
              </a:ext>
            </a:extLst>
          </p:cNvPr>
          <p:cNvPicPr>
            <a:picLocks noChangeAspect="1"/>
          </p:cNvPicPr>
          <p:nvPr/>
        </p:nvPicPr>
        <p:blipFill>
          <a:blip r:embed="rId4"/>
          <a:stretch>
            <a:fillRect/>
          </a:stretch>
        </p:blipFill>
        <p:spPr>
          <a:xfrm>
            <a:off x="1573636" y="1215478"/>
            <a:ext cx="9133332" cy="5119661"/>
          </a:xfrm>
          <a:prstGeom prst="rect">
            <a:avLst/>
          </a:prstGeom>
        </p:spPr>
      </p:pic>
    </p:spTree>
    <p:extLst>
      <p:ext uri="{BB962C8B-B14F-4D97-AF65-F5344CB8AC3E}">
        <p14:creationId xmlns:p14="http://schemas.microsoft.com/office/powerpoint/2010/main" val="699003811"/>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2209CB-03A2-9316-34B4-58C59D024CF7}"/>
            </a:ext>
          </a:extLst>
        </p:cNvPr>
        <p:cNvGrpSpPr/>
        <p:nvPr/>
      </p:nvGrpSpPr>
      <p:grpSpPr>
        <a:xfrm>
          <a:off x="0" y="0"/>
          <a:ext cx="0" cy="0"/>
          <a:chOff x="0" y="0"/>
          <a:chExt cx="0" cy="0"/>
        </a:xfrm>
      </p:grpSpPr>
      <p:pic>
        <p:nvPicPr>
          <p:cNvPr id="99" name="Content Placeholder 4" descr="Content Placeholder 4">
            <a:extLst>
              <a:ext uri="{FF2B5EF4-FFF2-40B4-BE49-F238E27FC236}">
                <a16:creationId xmlns:a16="http://schemas.microsoft.com/office/drawing/2014/main" id="{CFE872E6-D785-D1A8-C421-6735A285F08D}"/>
              </a:ext>
            </a:extLst>
          </p:cNvPr>
          <p:cNvPicPr>
            <a:picLocks noChangeAspect="1"/>
          </p:cNvPicPr>
          <p:nvPr/>
        </p:nvPicPr>
        <p:blipFill>
          <a:blip r:embed="rId3"/>
          <a:stretch>
            <a:fillRect/>
          </a:stretch>
        </p:blipFill>
        <p:spPr>
          <a:xfrm>
            <a:off x="0" y="-53162"/>
            <a:ext cx="12280604" cy="6911162"/>
          </a:xfrm>
          <a:prstGeom prst="rect">
            <a:avLst/>
          </a:prstGeom>
          <a:ln w="12700">
            <a:miter lim="400000"/>
          </a:ln>
        </p:spPr>
      </p:pic>
      <p:sp>
        <p:nvSpPr>
          <p:cNvPr id="100" name="Title 1">
            <a:extLst>
              <a:ext uri="{FF2B5EF4-FFF2-40B4-BE49-F238E27FC236}">
                <a16:creationId xmlns:a16="http://schemas.microsoft.com/office/drawing/2014/main" id="{5FBBBB82-3AAF-88F6-8D28-5E02E6CBA987}"/>
              </a:ext>
            </a:extLst>
          </p:cNvPr>
          <p:cNvSpPr txBox="1">
            <a:spLocks noGrp="1"/>
          </p:cNvSpPr>
          <p:nvPr>
            <p:ph type="title"/>
          </p:nvPr>
        </p:nvSpPr>
        <p:spPr>
          <a:xfrm>
            <a:off x="118145" y="73461"/>
            <a:ext cx="10075166" cy="1320626"/>
          </a:xfrm>
          <a:prstGeom prst="rect">
            <a:avLst/>
          </a:prstGeom>
        </p:spPr>
        <p:txBody>
          <a:bodyPr lIns="45719" tIns="45720" rIns="45719" bIns="45720" anchor="ctr">
            <a:normAutofit/>
          </a:bodyPr>
          <a:lstStyle>
            <a:lvl1pPr>
              <a:defRPr sz="4000"/>
            </a:lvl1pPr>
          </a:lstStyle>
          <a:p>
            <a:r>
              <a:rPr lang="en-US" sz="3200" b="1" dirty="0">
                <a:highlight>
                  <a:srgbClr val="FFFFFF"/>
                </a:highlight>
                <a:latin typeface="Calibri"/>
                <a:ea typeface="Calibri"/>
                <a:cs typeface="Calibri"/>
              </a:rPr>
              <a:t>Summer Food Service Program</a:t>
            </a:r>
          </a:p>
        </p:txBody>
      </p:sp>
      <p:sp>
        <p:nvSpPr>
          <p:cNvPr id="101" name="Straight Connector 5">
            <a:extLst>
              <a:ext uri="{FF2B5EF4-FFF2-40B4-BE49-F238E27FC236}">
                <a16:creationId xmlns:a16="http://schemas.microsoft.com/office/drawing/2014/main" id="{DA9A0B41-58F1-0E03-C9F2-D562AA04ECA2}"/>
              </a:ext>
            </a:extLst>
          </p:cNvPr>
          <p:cNvSpPr/>
          <p:nvPr/>
        </p:nvSpPr>
        <p:spPr>
          <a:xfrm>
            <a:off x="217523" y="1113317"/>
            <a:ext cx="8070444" cy="1"/>
          </a:xfrm>
          <a:prstGeom prst="line">
            <a:avLst/>
          </a:prstGeom>
          <a:ln w="19050">
            <a:solidFill>
              <a:srgbClr val="00966C"/>
            </a:solidFill>
            <a:miter/>
          </a:ln>
        </p:spPr>
        <p:txBody>
          <a:bodyPr lIns="45719" rIns="45719"/>
          <a:lstStyle/>
          <a:p>
            <a:endParaRPr/>
          </a:p>
        </p:txBody>
      </p:sp>
      <p:pic>
        <p:nvPicPr>
          <p:cNvPr id="4" name="Picture 3">
            <a:extLst>
              <a:ext uri="{FF2B5EF4-FFF2-40B4-BE49-F238E27FC236}">
                <a16:creationId xmlns:a16="http://schemas.microsoft.com/office/drawing/2014/main" id="{3A849E7B-09B5-7B0B-33FF-C71FDCC8119C}"/>
              </a:ext>
            </a:extLst>
          </p:cNvPr>
          <p:cNvPicPr>
            <a:picLocks noChangeAspect="1"/>
          </p:cNvPicPr>
          <p:nvPr/>
        </p:nvPicPr>
        <p:blipFill>
          <a:blip r:embed="rId4"/>
          <a:stretch>
            <a:fillRect/>
          </a:stretch>
        </p:blipFill>
        <p:spPr>
          <a:xfrm>
            <a:off x="217523" y="1394087"/>
            <a:ext cx="6982646" cy="4652910"/>
          </a:xfrm>
          <a:prstGeom prst="rect">
            <a:avLst/>
          </a:prstGeom>
        </p:spPr>
      </p:pic>
      <p:pic>
        <p:nvPicPr>
          <p:cNvPr id="6" name="Picture 5">
            <a:extLst>
              <a:ext uri="{FF2B5EF4-FFF2-40B4-BE49-F238E27FC236}">
                <a16:creationId xmlns:a16="http://schemas.microsoft.com/office/drawing/2014/main" id="{522E0C26-DE08-F755-0580-63001FDF32E1}"/>
              </a:ext>
            </a:extLst>
          </p:cNvPr>
          <p:cNvPicPr>
            <a:picLocks noChangeAspect="1"/>
          </p:cNvPicPr>
          <p:nvPr/>
        </p:nvPicPr>
        <p:blipFill>
          <a:blip r:embed="rId5"/>
          <a:stretch>
            <a:fillRect/>
          </a:stretch>
        </p:blipFill>
        <p:spPr>
          <a:xfrm>
            <a:off x="7346903" y="1394088"/>
            <a:ext cx="3177253" cy="4652910"/>
          </a:xfrm>
          <a:prstGeom prst="rect">
            <a:avLst/>
          </a:prstGeom>
        </p:spPr>
      </p:pic>
    </p:spTree>
    <p:extLst>
      <p:ext uri="{BB962C8B-B14F-4D97-AF65-F5344CB8AC3E}">
        <p14:creationId xmlns:p14="http://schemas.microsoft.com/office/powerpoint/2010/main" val="2983797463"/>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EC2F4-D07A-E7B4-74A4-C2FE1D13BDB7}"/>
            </a:ext>
          </a:extLst>
        </p:cNvPr>
        <p:cNvGrpSpPr/>
        <p:nvPr/>
      </p:nvGrpSpPr>
      <p:grpSpPr>
        <a:xfrm>
          <a:off x="0" y="0"/>
          <a:ext cx="0" cy="0"/>
          <a:chOff x="0" y="0"/>
          <a:chExt cx="0" cy="0"/>
        </a:xfrm>
      </p:grpSpPr>
      <p:pic>
        <p:nvPicPr>
          <p:cNvPr id="99" name="Content Placeholder 4" descr="Content Placeholder 4">
            <a:extLst>
              <a:ext uri="{FF2B5EF4-FFF2-40B4-BE49-F238E27FC236}">
                <a16:creationId xmlns:a16="http://schemas.microsoft.com/office/drawing/2014/main" id="{ABB56815-DE34-1511-E31E-6CBA3D73ABF5}"/>
              </a:ext>
            </a:extLst>
          </p:cNvPr>
          <p:cNvPicPr>
            <a:picLocks noChangeAspect="1"/>
          </p:cNvPicPr>
          <p:nvPr/>
        </p:nvPicPr>
        <p:blipFill>
          <a:blip r:embed="rId3"/>
          <a:stretch>
            <a:fillRect/>
          </a:stretch>
        </p:blipFill>
        <p:spPr>
          <a:xfrm>
            <a:off x="0" y="-53162"/>
            <a:ext cx="12280604" cy="6911162"/>
          </a:xfrm>
          <a:prstGeom prst="rect">
            <a:avLst/>
          </a:prstGeom>
          <a:ln w="12700">
            <a:miter lim="400000"/>
          </a:ln>
        </p:spPr>
      </p:pic>
      <p:sp>
        <p:nvSpPr>
          <p:cNvPr id="100" name="Title 1">
            <a:extLst>
              <a:ext uri="{FF2B5EF4-FFF2-40B4-BE49-F238E27FC236}">
                <a16:creationId xmlns:a16="http://schemas.microsoft.com/office/drawing/2014/main" id="{4408C70C-1404-9550-A257-8E22F4E816C9}"/>
              </a:ext>
            </a:extLst>
          </p:cNvPr>
          <p:cNvSpPr txBox="1">
            <a:spLocks noGrp="1"/>
          </p:cNvSpPr>
          <p:nvPr>
            <p:ph type="title"/>
          </p:nvPr>
        </p:nvSpPr>
        <p:spPr>
          <a:xfrm>
            <a:off x="118145" y="73461"/>
            <a:ext cx="10075166" cy="1320626"/>
          </a:xfrm>
          <a:prstGeom prst="rect">
            <a:avLst/>
          </a:prstGeom>
        </p:spPr>
        <p:txBody>
          <a:bodyPr lIns="45719" tIns="45720" rIns="45719" bIns="45720" anchor="ctr">
            <a:normAutofit/>
          </a:bodyPr>
          <a:lstStyle>
            <a:lvl1pPr>
              <a:defRPr sz="4000"/>
            </a:lvl1pPr>
          </a:lstStyle>
          <a:p>
            <a:r>
              <a:rPr lang="en-US" sz="3200" b="1" dirty="0">
                <a:highlight>
                  <a:srgbClr val="FFFFFF"/>
                </a:highlight>
                <a:latin typeface="Calibri"/>
                <a:ea typeface="Calibri"/>
                <a:cs typeface="Calibri"/>
              </a:rPr>
              <a:t>Household Hazardous Materials Collection</a:t>
            </a:r>
          </a:p>
        </p:txBody>
      </p:sp>
      <p:sp>
        <p:nvSpPr>
          <p:cNvPr id="101" name="Straight Connector 5">
            <a:extLst>
              <a:ext uri="{FF2B5EF4-FFF2-40B4-BE49-F238E27FC236}">
                <a16:creationId xmlns:a16="http://schemas.microsoft.com/office/drawing/2014/main" id="{5D37F579-162D-5B76-AE66-24A2590D0793}"/>
              </a:ext>
            </a:extLst>
          </p:cNvPr>
          <p:cNvSpPr/>
          <p:nvPr/>
        </p:nvSpPr>
        <p:spPr>
          <a:xfrm>
            <a:off x="217523" y="1113317"/>
            <a:ext cx="8070444" cy="1"/>
          </a:xfrm>
          <a:prstGeom prst="line">
            <a:avLst/>
          </a:prstGeom>
          <a:ln w="19050">
            <a:solidFill>
              <a:srgbClr val="00966C"/>
            </a:solidFill>
            <a:miter/>
          </a:ln>
        </p:spPr>
        <p:txBody>
          <a:bodyPr lIns="45719" rIns="45719"/>
          <a:lstStyle/>
          <a:p>
            <a:endParaRPr/>
          </a:p>
        </p:txBody>
      </p:sp>
      <p:pic>
        <p:nvPicPr>
          <p:cNvPr id="3" name="Picture 2">
            <a:extLst>
              <a:ext uri="{FF2B5EF4-FFF2-40B4-BE49-F238E27FC236}">
                <a16:creationId xmlns:a16="http://schemas.microsoft.com/office/drawing/2014/main" id="{F080F16C-1AF4-E16E-50A8-EDA068A8D7E6}"/>
              </a:ext>
            </a:extLst>
          </p:cNvPr>
          <p:cNvPicPr>
            <a:picLocks noChangeAspect="1"/>
          </p:cNvPicPr>
          <p:nvPr/>
        </p:nvPicPr>
        <p:blipFill>
          <a:blip r:embed="rId4"/>
          <a:stretch>
            <a:fillRect/>
          </a:stretch>
        </p:blipFill>
        <p:spPr>
          <a:xfrm>
            <a:off x="276846" y="1394087"/>
            <a:ext cx="11726912" cy="5172797"/>
          </a:xfrm>
          <a:prstGeom prst="rect">
            <a:avLst/>
          </a:prstGeom>
        </p:spPr>
      </p:pic>
    </p:spTree>
    <p:extLst>
      <p:ext uri="{BB962C8B-B14F-4D97-AF65-F5344CB8AC3E}">
        <p14:creationId xmlns:p14="http://schemas.microsoft.com/office/powerpoint/2010/main" val="3442735906"/>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 name="Picture 5" descr="Picture 5"/>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58" name="Title 1"/>
          <p:cNvSpPr txBox="1">
            <a:spLocks noGrp="1"/>
          </p:cNvSpPr>
          <p:nvPr>
            <p:ph type="ctrTitle"/>
          </p:nvPr>
        </p:nvSpPr>
        <p:spPr>
          <a:xfrm>
            <a:off x="408054" y="2792801"/>
            <a:ext cx="6184394" cy="879476"/>
          </a:xfrm>
          <a:prstGeom prst="rect">
            <a:avLst/>
          </a:prstGeom>
        </p:spPr>
        <p:txBody>
          <a:bodyPr/>
          <a:lstStyle>
            <a:lvl1pPr>
              <a:defRPr sz="5400">
                <a:solidFill>
                  <a:srgbClr val="FFFFFF"/>
                </a:solidFill>
              </a:defRPr>
            </a:lvl1pPr>
          </a:lstStyle>
          <a:p>
            <a:r>
              <a:t>St. Charles Parish</a:t>
            </a:r>
          </a:p>
        </p:txBody>
      </p:sp>
      <p:sp>
        <p:nvSpPr>
          <p:cNvPr id="159" name="Subtitle 2"/>
          <p:cNvSpPr txBox="1">
            <a:spLocks noGrp="1"/>
          </p:cNvSpPr>
          <p:nvPr>
            <p:ph type="subTitle" sz="quarter" idx="1"/>
          </p:nvPr>
        </p:nvSpPr>
        <p:spPr>
          <a:xfrm>
            <a:off x="792102" y="3960419"/>
            <a:ext cx="5416298" cy="2822939"/>
          </a:xfrm>
          <a:prstGeom prst="rect">
            <a:avLst/>
          </a:prstGeom>
        </p:spPr>
        <p:txBody>
          <a:bodyPr lIns="45719" tIns="45720" rIns="45719" bIns="45720" anchor="t">
            <a:normAutofit/>
          </a:bodyPr>
          <a:lstStyle/>
          <a:p>
            <a:pPr>
              <a:spcBef>
                <a:spcPts val="0"/>
              </a:spcBef>
              <a:defRPr>
                <a:solidFill>
                  <a:srgbClr val="FFFFFF"/>
                </a:solidFill>
              </a:defRPr>
            </a:pPr>
            <a:r>
              <a:rPr dirty="0"/>
              <a:t>Parish President’s Report</a:t>
            </a:r>
          </a:p>
          <a:p>
            <a:pPr>
              <a:spcBef>
                <a:spcPts val="0"/>
              </a:spcBef>
              <a:defRPr sz="2800">
                <a:solidFill>
                  <a:srgbClr val="FFFFFF"/>
                </a:solidFill>
              </a:defRPr>
            </a:pPr>
            <a:endParaRPr dirty="0"/>
          </a:p>
          <a:p>
            <a:pPr>
              <a:spcBef>
                <a:spcPts val="0"/>
              </a:spcBef>
              <a:defRPr sz="2800">
                <a:solidFill>
                  <a:srgbClr val="FFFFFF"/>
                </a:solidFill>
              </a:defRPr>
            </a:pPr>
            <a:r>
              <a:rPr lang="en-US" dirty="0"/>
              <a:t>July 27</a:t>
            </a:r>
            <a:r>
              <a:rPr dirty="0"/>
              <a:t>, </a:t>
            </a:r>
            <a:r>
              <a:rPr lang="en-US" dirty="0"/>
              <a:t>2026</a:t>
            </a:r>
            <a:endParaRPr dirty="0"/>
          </a:p>
          <a:p>
            <a:pPr>
              <a:spcBef>
                <a:spcPts val="0"/>
              </a:spcBef>
              <a:defRPr>
                <a:solidFill>
                  <a:srgbClr val="FFFFFF"/>
                </a:solidFill>
              </a:defRPr>
            </a:pPr>
            <a:endParaRPr dirty="0"/>
          </a:p>
          <a:p>
            <a:pPr>
              <a:spcBef>
                <a:spcPts val="0"/>
              </a:spcBef>
              <a:defRPr>
                <a:solidFill>
                  <a:srgbClr val="FFFFFF"/>
                </a:solidFill>
              </a:defRPr>
            </a:pPr>
            <a:r>
              <a:rPr dirty="0"/>
              <a:t>President Matthew Jewell</a:t>
            </a:r>
          </a:p>
        </p:txBody>
      </p:sp>
      <p:sp>
        <p:nvSpPr>
          <p:cNvPr id="160" name="Straight Connector 4"/>
          <p:cNvSpPr/>
          <p:nvPr/>
        </p:nvSpPr>
        <p:spPr>
          <a:xfrm>
            <a:off x="1359723" y="3773906"/>
            <a:ext cx="4281056" cy="1"/>
          </a:xfrm>
          <a:prstGeom prst="line">
            <a:avLst/>
          </a:prstGeom>
          <a:ln w="19050">
            <a:solidFill>
              <a:srgbClr val="00966C"/>
            </a:solidFill>
            <a:miter/>
          </a:ln>
        </p:spPr>
        <p:txBody>
          <a:bodyPr lIns="45719" rIns="45719"/>
          <a:lstStyle/>
          <a:p>
            <a:endParaRPr/>
          </a:p>
        </p:txBody>
      </p:sp>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59345bf0-9016-424c-8ea8-e5c8e02a8ca4" xsi:nil="true"/>
    <lcf76f155ced4ddcb4097134ff3c332f xmlns="cc72c3a5-db58-4907-bb02-ec3b176782e3">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262433BE08B044D9EA1F323D8D067FC" ma:contentTypeVersion="19" ma:contentTypeDescription="Create a new document." ma:contentTypeScope="" ma:versionID="b86b8785eaf7efc3c03d86567b161d63">
  <xsd:schema xmlns:xsd="http://www.w3.org/2001/XMLSchema" xmlns:xs="http://www.w3.org/2001/XMLSchema" xmlns:p="http://schemas.microsoft.com/office/2006/metadata/properties" xmlns:ns2="cc72c3a5-db58-4907-bb02-ec3b176782e3" xmlns:ns3="59345bf0-9016-424c-8ea8-e5c8e02a8ca4" targetNamespace="http://schemas.microsoft.com/office/2006/metadata/properties" ma:root="true" ma:fieldsID="0cb0e2bebdf8ae561bf0849f87d479a7" ns2:_="" ns3:_="">
    <xsd:import namespace="cc72c3a5-db58-4907-bb02-ec3b176782e3"/>
    <xsd:import namespace="59345bf0-9016-424c-8ea8-e5c8e02a8ca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72c3a5-db58-4907-bb02-ec3b176782e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a07d180f-2ffd-4990-bba6-5c5e6d32b4a2"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9345bf0-9016-424c-8ea8-e5c8e02a8ca4"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da47f749-7c93-4344-900d-5622d9ce6830}" ma:internalName="TaxCatchAll" ma:showField="CatchAllData" ma:web="59345bf0-9016-424c-8ea8-e5c8e02a8ca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FE002C4-0317-44E0-BC70-71598D221280}">
  <ds:schemaRefs>
    <ds:schemaRef ds:uri="http://schemas.microsoft.com/sharepoint/v3/contenttype/forms"/>
  </ds:schemaRefs>
</ds:datastoreItem>
</file>

<file path=customXml/itemProps2.xml><?xml version="1.0" encoding="utf-8"?>
<ds:datastoreItem xmlns:ds="http://schemas.openxmlformats.org/officeDocument/2006/customXml" ds:itemID="{1E9A4A55-DA1C-47EB-9907-07BA54F54880}">
  <ds:schemaRefs>
    <ds:schemaRef ds:uri="http://purl.org/dc/dcmitype/"/>
    <ds:schemaRef ds:uri="http://schemas.microsoft.com/office/2006/documentManagement/types"/>
    <ds:schemaRef ds:uri="http://purl.org/dc/elements/1.1/"/>
    <ds:schemaRef ds:uri="http://schemas.microsoft.com/office/infopath/2007/PartnerControls"/>
    <ds:schemaRef ds:uri="http://purl.org/dc/terms/"/>
    <ds:schemaRef ds:uri="http://schemas.openxmlformats.org/package/2006/metadata/core-properties"/>
    <ds:schemaRef ds:uri="http://schemas.microsoft.com/office/2006/metadata/properties"/>
    <ds:schemaRef ds:uri="http://www.w3.org/XML/1998/namespace"/>
    <ds:schemaRef ds:uri="59345bf0-9016-424c-8ea8-e5c8e02a8ca4"/>
    <ds:schemaRef ds:uri="cc72c3a5-db58-4907-bb02-ec3b176782e3"/>
  </ds:schemaRefs>
</ds:datastoreItem>
</file>

<file path=customXml/itemProps3.xml><?xml version="1.0" encoding="utf-8"?>
<ds:datastoreItem xmlns:ds="http://schemas.openxmlformats.org/officeDocument/2006/customXml" ds:itemID="{82C700C1-C929-4141-BB93-906D6338EEC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72c3a5-db58-4907-bb02-ec3b176782e3"/>
    <ds:schemaRef ds:uri="59345bf0-9016-424c-8ea8-e5c8e02a8ca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5929</TotalTime>
  <Words>72</Words>
  <Application>Microsoft Office PowerPoint</Application>
  <PresentationFormat>Widescreen</PresentationFormat>
  <Paragraphs>22</Paragraphs>
  <Slides>12</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St. Charles Parish</vt:lpstr>
      <vt:lpstr>Tropical Storm Bertha Preparations</vt:lpstr>
      <vt:lpstr>Tropical Storm Bertha Flood Fighting</vt:lpstr>
      <vt:lpstr>TS Bertha in St. Charles Parish </vt:lpstr>
      <vt:lpstr>CC Road Closure</vt:lpstr>
      <vt:lpstr>Waterworks C Filter Media Change</vt:lpstr>
      <vt:lpstr>Classes for Small Businesses</vt:lpstr>
      <vt:lpstr>Check the Chip Day</vt:lpstr>
      <vt:lpstr>Sand Volleyball Court Progress</vt:lpstr>
      <vt:lpstr>Summer Food Service Program</vt:lpstr>
      <vt:lpstr>Household Hazardous Materials Collection</vt:lpstr>
      <vt:lpstr>St. Charles Parish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Francesca Blanchard</cp:lastModifiedBy>
  <cp:revision>365</cp:revision>
  <cp:lastPrinted>2026-07-09T21:18:18Z</cp:lastPrinted>
  <dcterms:modified xsi:type="dcterms:W3CDTF">2026-07-27T14:47:11Z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0x0101004262433BE08B044D9EA1F323D8D067FC</vt:lpwstr>
  </property>
  <property fmtid="{D5CDD505-2E9C-101B-9397-08002B2CF9AE}" pid="3" name="MediaServiceImageTags">
    <vt:lpwstr/>
  </property>
</Properties>
</file>