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7023100" cy="9309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4" roundtripDataSignature="AMtx7mjw991k3felcPIgF+E6bWOo/QDw6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6" name="Google Shape;9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3" name="Google Shape;10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4" name="Google Shape;11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3" name="Google Shape;12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0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4b3bad1443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400" cy="3490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9" name="Google Shape;139;g34b3bad1443_0_6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00" cy="41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3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6" name="Google Shape;14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4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8" name="Google Shape;15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5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7" name="Google Shape;16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7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9" name="Google Shape;17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8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6" name="Google Shape;18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2" name="Google Shape;19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6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PIT STOP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PETCO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TRIP</a:t>
            </a:r>
            <a:endParaRPr/>
          </a:p>
        </p:txBody>
      </p:sp>
      <p:sp>
        <p:nvSpPr>
          <p:cNvPr id="199" name="Google Shape;19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7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4" name="Google Shape;21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8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3" name="Google Shape;22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e7c175663a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400" cy="3490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3e7c175663a_0_3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00" cy="41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0:notes"/>
          <p:cNvSpPr txBox="1">
            <a:spLocks noGrp="1"/>
          </p:cNvSpPr>
          <p:nvPr>
            <p:ph type="body" idx="1"/>
          </p:nvPr>
        </p:nvSpPr>
        <p:spPr>
          <a:xfrm>
            <a:off x="702300" y="4421800"/>
            <a:ext cx="5618475" cy="41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8" name="Google Shape;25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70750" y="698175"/>
            <a:ext cx="4682300" cy="3490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38" name="Google Shape;38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39" name="Google Shape;39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2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1" name="Google Shape;51;p2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4" name="Google Shape;64;p3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jpg"/><Relationship Id="rId7" Type="http://schemas.openxmlformats.org/officeDocument/2006/relationships/image" Target="../media/image3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11" Type="http://schemas.openxmlformats.org/officeDocument/2006/relationships/image" Target="../media/image8.png"/><Relationship Id="rId5" Type="http://schemas.openxmlformats.org/officeDocument/2006/relationships/image" Target="../media/image32.jpg"/><Relationship Id="rId10" Type="http://schemas.openxmlformats.org/officeDocument/2006/relationships/image" Target="../media/image37.png"/><Relationship Id="rId4" Type="http://schemas.openxmlformats.org/officeDocument/2006/relationships/image" Target="../media/image5.jpg"/><Relationship Id="rId9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jpg"/><Relationship Id="rId7" Type="http://schemas.openxmlformats.org/officeDocument/2006/relationships/image" Target="../media/image45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Relationship Id="rId9" Type="http://schemas.openxmlformats.org/officeDocument/2006/relationships/image" Target="../media/image47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g"/><Relationship Id="rId13" Type="http://schemas.openxmlformats.org/officeDocument/2006/relationships/image" Target="../media/image58.jpg"/><Relationship Id="rId3" Type="http://schemas.openxmlformats.org/officeDocument/2006/relationships/image" Target="../media/image48.jpg"/><Relationship Id="rId7" Type="http://schemas.openxmlformats.org/officeDocument/2006/relationships/image" Target="../media/image52.jpg"/><Relationship Id="rId12" Type="http://schemas.openxmlformats.org/officeDocument/2006/relationships/image" Target="../media/image57.jp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6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jpg"/><Relationship Id="rId11" Type="http://schemas.openxmlformats.org/officeDocument/2006/relationships/image" Target="../media/image56.jpg"/><Relationship Id="rId5" Type="http://schemas.openxmlformats.org/officeDocument/2006/relationships/image" Target="../media/image50.jpg"/><Relationship Id="rId15" Type="http://schemas.openxmlformats.org/officeDocument/2006/relationships/image" Target="../media/image60.jpg"/><Relationship Id="rId10" Type="http://schemas.openxmlformats.org/officeDocument/2006/relationships/image" Target="../media/image55.jpg"/><Relationship Id="rId4" Type="http://schemas.openxmlformats.org/officeDocument/2006/relationships/image" Target="../media/image49.jpg"/><Relationship Id="rId9" Type="http://schemas.openxmlformats.org/officeDocument/2006/relationships/image" Target="../media/image54.jpg"/><Relationship Id="rId14" Type="http://schemas.openxmlformats.org/officeDocument/2006/relationships/image" Target="../media/image5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A picture containing table, sitting, chair, wooden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>
            <a:spLocks noGrp="1"/>
          </p:cNvSpPr>
          <p:nvPr>
            <p:ph type="ctrTitle"/>
          </p:nvPr>
        </p:nvSpPr>
        <p:spPr>
          <a:xfrm>
            <a:off x="408055" y="2792801"/>
            <a:ext cx="6184392" cy="879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rPr lang="en-US" b="1"/>
              <a:t>St. Charles Parish</a:t>
            </a:r>
            <a:endParaRPr/>
          </a:p>
        </p:txBody>
      </p:sp>
      <p:sp>
        <p:nvSpPr>
          <p:cNvPr id="86" name="Google Shape;86;p1"/>
          <p:cNvSpPr txBox="1">
            <a:spLocks noGrp="1"/>
          </p:cNvSpPr>
          <p:nvPr>
            <p:ph type="subTitle" idx="1"/>
          </p:nvPr>
        </p:nvSpPr>
        <p:spPr>
          <a:xfrm>
            <a:off x="792103" y="3960420"/>
            <a:ext cx="5416296" cy="2822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en-US" sz="3200" b="1" dirty="0"/>
              <a:t>Animal Control Annual Report</a:t>
            </a: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2026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 dirty="0"/>
              <a:t>Dr. Jena Troxler</a:t>
            </a:r>
            <a:endParaRPr dirty="0"/>
          </a:p>
        </p:txBody>
      </p:sp>
      <p:cxnSp>
        <p:nvCxnSpPr>
          <p:cNvPr id="87" name="Google Shape;87;p1"/>
          <p:cNvCxnSpPr/>
          <p:nvPr/>
        </p:nvCxnSpPr>
        <p:spPr>
          <a:xfrm>
            <a:off x="1359724" y="3773906"/>
            <a:ext cx="4281054" cy="0"/>
          </a:xfrm>
          <a:prstGeom prst="straightConnector1">
            <a:avLst/>
          </a:prstGeom>
          <a:noFill/>
          <a:ln w="19050" cap="flat" cmpd="sng">
            <a:solidFill>
              <a:srgbClr val="00966C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Our Team</a:t>
            </a:r>
            <a:endParaRPr/>
          </a:p>
        </p:txBody>
      </p:sp>
      <p:pic>
        <p:nvPicPr>
          <p:cNvPr id="93" name="Google Shape;93;p2" title="PHOTO-2025-11-05-13-21-20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48225" y="1690688"/>
            <a:ext cx="7295549" cy="4862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 b="1"/>
              <a:t>TOTAL SHELTER INTAKE</a:t>
            </a:r>
            <a:endParaRPr/>
          </a:p>
        </p:txBody>
      </p:sp>
      <p:sp>
        <p:nvSpPr>
          <p:cNvPr id="99" name="Google Shape;99;p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228600" lvl="0" indent="-20193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/>
              <a:t>Dogs 489 (636 in 2024) </a:t>
            </a:r>
            <a:endParaRPr/>
          </a:p>
          <a:p>
            <a:pPr marL="228600" lvl="0" indent="-20196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21739"/>
              <a:buChar char="•"/>
            </a:pPr>
            <a:r>
              <a:rPr lang="en-US" sz="2300"/>
              <a:t>-stray 245</a:t>
            </a:r>
            <a:endParaRPr/>
          </a:p>
          <a:p>
            <a:pPr marL="228600" lvl="0" indent="-20672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300"/>
              <a:t>-seized 71</a:t>
            </a:r>
            <a:endParaRPr/>
          </a:p>
          <a:p>
            <a:pPr marL="228600" lvl="0" indent="-20672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300"/>
              <a:t>-PETCO grant spay/neuter (28)</a:t>
            </a:r>
            <a:endParaRPr sz="2300"/>
          </a:p>
          <a:p>
            <a:pPr marL="228600" lvl="0" indent="-20672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2300"/>
              <a:t>Pit Stop Grant spay/neuter (45)</a:t>
            </a:r>
            <a:endParaRPr sz="2300"/>
          </a:p>
          <a:p>
            <a:pPr marL="228600" lvl="0" indent="-20672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300"/>
              <a:t>-owner surrender 71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endParaRPr/>
          </a:p>
          <a:p>
            <a:pPr marL="228600" lvl="0" indent="-20193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/>
              <a:t>Cats 1001 (1165 in 2024):  </a:t>
            </a:r>
            <a:endParaRPr/>
          </a:p>
          <a:p>
            <a:pPr marL="228600" lvl="0" indent="-20862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100"/>
              <a:t>-stray 467</a:t>
            </a:r>
            <a:endParaRPr/>
          </a:p>
          <a:p>
            <a:pPr marL="228600" lvl="0" indent="-20862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100"/>
              <a:t>-trap/neuter/return</a:t>
            </a:r>
            <a:r>
              <a:rPr lang="en-US" sz="2100">
                <a:solidFill>
                  <a:srgbClr val="FFFF00"/>
                </a:solidFill>
              </a:rPr>
              <a:t> </a:t>
            </a:r>
            <a:r>
              <a:rPr lang="en-US" sz="2100">
                <a:solidFill>
                  <a:srgbClr val="FEFEFE"/>
                </a:solidFill>
              </a:rPr>
              <a:t>(408)</a:t>
            </a:r>
            <a:endParaRPr>
              <a:solidFill>
                <a:srgbClr val="FEFEFE"/>
              </a:solidFill>
            </a:endParaRPr>
          </a:p>
          <a:p>
            <a:pPr marL="228600" lvl="0" indent="-20862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100"/>
              <a:t>-seized 3</a:t>
            </a:r>
            <a:endParaRPr/>
          </a:p>
          <a:p>
            <a:pPr marL="228600" lvl="0" indent="-20862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100"/>
              <a:t>-owner surrender 109</a:t>
            </a:r>
            <a:endParaRPr/>
          </a:p>
          <a:p>
            <a:pPr marL="228600" lvl="0" indent="-7747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endParaRPr/>
          </a:p>
        </p:txBody>
      </p:sp>
      <p:pic>
        <p:nvPicPr>
          <p:cNvPr id="100" name="Google Shape;100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19900" y="1480963"/>
            <a:ext cx="3884831" cy="48625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"/>
          <p:cNvSpPr txBox="1">
            <a:spLocks noGrp="1"/>
          </p:cNvSpPr>
          <p:nvPr>
            <p:ph type="body" idx="1"/>
          </p:nvPr>
        </p:nvSpPr>
        <p:spPr>
          <a:xfrm>
            <a:off x="296375" y="1282000"/>
            <a:ext cx="5154600" cy="54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2000"/>
              <a:buChar char="•"/>
            </a:pPr>
            <a:r>
              <a:rPr lang="en-US" sz="2000" b="1">
                <a:solidFill>
                  <a:srgbClr val="FEFEFE"/>
                </a:solidFill>
              </a:rPr>
              <a:t>Reclaimed by OWNER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ts val="2000"/>
              <a:buChar char="•"/>
            </a:pPr>
            <a:r>
              <a:rPr lang="en-US" sz="2000">
                <a:solidFill>
                  <a:srgbClr val="FEFEFE"/>
                </a:solidFill>
              </a:rPr>
              <a:t>Cats 15 (2024 - 33)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ts val="2000"/>
              <a:buChar char="•"/>
            </a:pPr>
            <a:r>
              <a:rPr lang="en-US" sz="2000">
                <a:solidFill>
                  <a:srgbClr val="FEFEFE"/>
                </a:solidFill>
              </a:rPr>
              <a:t>Dogs 92 (2024-135)</a:t>
            </a:r>
            <a:endParaRPr/>
          </a:p>
          <a:p>
            <a:pPr marL="22860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sz="2000">
              <a:solidFill>
                <a:srgbClr val="FEFEFE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ts val="2000"/>
              <a:buChar char="•"/>
            </a:pPr>
            <a:r>
              <a:rPr lang="en-US" sz="2000" b="1">
                <a:solidFill>
                  <a:srgbClr val="FEFEFE"/>
                </a:solidFill>
              </a:rPr>
              <a:t>Adopted LOCALLY </a:t>
            </a:r>
            <a:r>
              <a:rPr lang="en-US"/>
              <a:t>(</a:t>
            </a:r>
            <a:r>
              <a:rPr lang="en-US" sz="2000">
                <a:solidFill>
                  <a:srgbClr val="FEFEFE"/>
                </a:solidFill>
              </a:rPr>
              <a:t>In house or PETCO )</a:t>
            </a:r>
            <a:endParaRPr sz="2000">
              <a:solidFill>
                <a:srgbClr val="FEFEFE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ts val="2000"/>
              <a:buChar char="•"/>
            </a:pPr>
            <a:r>
              <a:rPr lang="en-US" sz="2000" b="1">
                <a:solidFill>
                  <a:srgbClr val="FEFEFE"/>
                </a:solidFill>
              </a:rPr>
              <a:t>Cats 192 </a:t>
            </a:r>
            <a:r>
              <a:rPr lang="en-US" sz="2000">
                <a:solidFill>
                  <a:srgbClr val="FEFEFE"/>
                </a:solidFill>
              </a:rPr>
              <a:t>(2024-260) </a:t>
            </a:r>
            <a:r>
              <a:rPr lang="en-US" sz="1500">
                <a:solidFill>
                  <a:srgbClr val="FEFEFE"/>
                </a:solidFill>
              </a:rPr>
              <a:t>{</a:t>
            </a:r>
            <a:r>
              <a:rPr lang="en-US" sz="1500"/>
              <a:t>70</a:t>
            </a:r>
            <a:r>
              <a:rPr lang="en-US" sz="1500">
                <a:solidFill>
                  <a:srgbClr val="FEFEFE"/>
                </a:solidFill>
              </a:rPr>
              <a:t>% through 5 PETCO Partners}</a:t>
            </a:r>
            <a:endParaRPr sz="230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ts val="2000"/>
              <a:buChar char="•"/>
            </a:pPr>
            <a:r>
              <a:rPr lang="en-US" sz="2000">
                <a:solidFill>
                  <a:srgbClr val="FEFEFE"/>
                </a:solidFill>
              </a:rPr>
              <a:t>Dogs 70 (2024- 71)</a:t>
            </a:r>
            <a:endParaRPr/>
          </a:p>
          <a:p>
            <a:pPr marL="22860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sz="2000">
              <a:solidFill>
                <a:srgbClr val="FEFEFE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ts val="2000"/>
              <a:buChar char="•"/>
            </a:pPr>
            <a:r>
              <a:rPr lang="en-US" sz="2000" b="1">
                <a:solidFill>
                  <a:srgbClr val="FEFEFE"/>
                </a:solidFill>
              </a:rPr>
              <a:t>Adopted NATIONALLY</a:t>
            </a:r>
            <a:r>
              <a:rPr lang="en-US" sz="1800" b="1">
                <a:solidFill>
                  <a:srgbClr val="FEFEFE"/>
                </a:solidFill>
              </a:rPr>
              <a:t> (</a:t>
            </a:r>
            <a:r>
              <a:rPr lang="en-US" sz="1800" b="1"/>
              <a:t>$544.40 </a:t>
            </a:r>
            <a:r>
              <a:rPr lang="en-US" sz="1800" b="1">
                <a:solidFill>
                  <a:srgbClr val="FEFEFE"/>
                </a:solidFill>
              </a:rPr>
              <a:t>in donations to use towards spay/neuter)</a:t>
            </a:r>
            <a:endParaRPr sz="1800">
              <a:solidFill>
                <a:srgbClr val="FEFEFE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ts val="2000"/>
              <a:buChar char="•"/>
            </a:pPr>
            <a:r>
              <a:rPr lang="en-US" sz="2000">
                <a:solidFill>
                  <a:srgbClr val="FEFEFE"/>
                </a:solidFill>
              </a:rPr>
              <a:t>Cats 0  (2024- 22)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ts val="2000"/>
              <a:buChar char="•"/>
            </a:pPr>
            <a:r>
              <a:rPr lang="en-US" sz="2000">
                <a:solidFill>
                  <a:srgbClr val="FEFEFE"/>
                </a:solidFill>
              </a:rPr>
              <a:t>Dogs 65  (2024- 138)</a:t>
            </a:r>
            <a:endParaRPr/>
          </a:p>
        </p:txBody>
      </p:sp>
      <p:pic>
        <p:nvPicPr>
          <p:cNvPr id="106" name="Google Shape;106;p4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l="1668" r="1668"/>
          <a:stretch/>
        </p:blipFill>
        <p:spPr>
          <a:xfrm>
            <a:off x="1196977" y="321733"/>
            <a:ext cx="7058306" cy="87748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4"/>
          <p:cNvSpPr txBox="1"/>
          <p:nvPr/>
        </p:nvSpPr>
        <p:spPr>
          <a:xfrm>
            <a:off x="1857627" y="522583"/>
            <a:ext cx="573700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THEY FIND HOMES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8" name="Google Shape;108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04375" y="1391600"/>
            <a:ext cx="2549453" cy="146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3150" y="3153166"/>
            <a:ext cx="2651899" cy="35358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4"/>
          <p:cNvPicPr preferRelativeResize="0"/>
          <p:nvPr/>
        </p:nvPicPr>
        <p:blipFill rotWithShape="1">
          <a:blip r:embed="rId6">
            <a:alphaModFix/>
          </a:blip>
          <a:srcRect l="3227" t="11403" r="3227" b="2338"/>
          <a:stretch/>
        </p:blipFill>
        <p:spPr>
          <a:xfrm>
            <a:off x="6305025" y="1391612"/>
            <a:ext cx="2295775" cy="3763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4" descr="A white and brown text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 l="42376"/>
          <a:stretch/>
        </p:blipFill>
        <p:spPr>
          <a:xfrm>
            <a:off x="6654299" y="5500650"/>
            <a:ext cx="1783550" cy="87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"/>
          <p:cNvSpPr txBox="1">
            <a:spLocks noGrp="1"/>
          </p:cNvSpPr>
          <p:nvPr>
            <p:ph type="title"/>
          </p:nvPr>
        </p:nvSpPr>
        <p:spPr>
          <a:xfrm>
            <a:off x="839800" y="457200"/>
            <a:ext cx="6561300" cy="9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</a:pPr>
            <a:r>
              <a:rPr lang="en-US"/>
              <a:t>Flight PARTNERSHIP</a:t>
            </a:r>
            <a:endParaRPr/>
          </a:p>
        </p:txBody>
      </p:sp>
      <p:sp>
        <p:nvSpPr>
          <p:cNvPr id="117" name="Google Shape;117;p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8108"/>
              <a:buNone/>
            </a:pPr>
            <a:endParaRPr>
              <a:solidFill>
                <a:srgbClr val="FFFF0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96096"/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202</a:t>
            </a:r>
            <a:r>
              <a:rPr lang="en-US" sz="1800"/>
              <a:t>5</a:t>
            </a:r>
            <a:endParaRPr sz="18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96096"/>
              <a:buNone/>
            </a:pPr>
            <a:r>
              <a:rPr lang="en-US" sz="1800"/>
              <a:t>W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e placed and transported </a:t>
            </a:r>
            <a:r>
              <a:rPr lang="en-US" sz="1800"/>
              <a:t>65 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Dogs (</a:t>
            </a:r>
            <a:r>
              <a:rPr lang="en-US" sz="1800">
                <a:solidFill>
                  <a:srgbClr val="FEFEFE"/>
                </a:solidFill>
              </a:rPr>
              <a:t>2</a:t>
            </a:r>
            <a:r>
              <a:rPr lang="en-US" sz="1800"/>
              <a:t> 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HW +) by participating in</a:t>
            </a:r>
            <a:r>
              <a:rPr lang="en-US" sz="1800"/>
              <a:t> 29</a:t>
            </a:r>
            <a:r>
              <a:rPr lang="en-US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jet flights. This is a $</a:t>
            </a:r>
            <a:r>
              <a:rPr lang="en-US" sz="1800"/>
              <a:t>870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k value at NO cost to us!</a:t>
            </a:r>
            <a:endParaRPr/>
          </a:p>
          <a:p>
            <a:pPr marL="285750" lvl="0" indent="-277177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/>
              <a:buChar char="•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This creates space, saves daily care cost, save</a:t>
            </a:r>
            <a:r>
              <a:rPr lang="en-US" sz="1800"/>
              <a:t>d 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$</a:t>
            </a:r>
            <a:r>
              <a:rPr lang="en-US" sz="1800"/>
              <a:t>3,000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in heartworm treatment.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77177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800"/>
              <a:t>Donated </a:t>
            </a:r>
            <a:r>
              <a:rPr lang="en-US" sz="1800">
                <a:solidFill>
                  <a:srgbClr val="FEFEFE"/>
                </a:solidFill>
              </a:rPr>
              <a:t>$144.40 </a:t>
            </a:r>
            <a:r>
              <a:rPr lang="en-US" sz="1800"/>
              <a:t>towards early HW tx for in house dogs.</a:t>
            </a:r>
            <a:endParaRPr sz="1800"/>
          </a:p>
          <a:p>
            <a:pPr marL="285750" lvl="0" indent="-277178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800"/>
              <a:t>Donated $63,142 in pharmaceuticals:  vaccines &amp; HW/Flea/Tick prevention.</a:t>
            </a:r>
            <a:endParaRPr sz="1800"/>
          </a:p>
          <a:p>
            <a:pPr marL="285750" lvl="0" indent="-277177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800">
                <a:solidFill>
                  <a:srgbClr val="FEFEFE"/>
                </a:solidFill>
              </a:rPr>
              <a:t>$550</a:t>
            </a:r>
            <a:r>
              <a:rPr lang="en-US" sz="1800"/>
              <a:t> give back $$ to put back into our spay/neuter program based on animals flown from our shelter. </a:t>
            </a:r>
            <a:endParaRPr sz="1800"/>
          </a:p>
        </p:txBody>
      </p:sp>
      <p:pic>
        <p:nvPicPr>
          <p:cNvPr id="118" name="Google Shape;118;p5" descr="A white and brown tex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l="37570"/>
          <a:stretch/>
        </p:blipFill>
        <p:spPr>
          <a:xfrm>
            <a:off x="9144000" y="457200"/>
            <a:ext cx="2733675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5" title="545791567_1231888358968809_7655688103886733003_n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24425" y="1981200"/>
            <a:ext cx="4724400" cy="472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5" title="534997593_1215168430640802_6213735931352008624_n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801225" y="1981200"/>
            <a:ext cx="2238374" cy="2984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Length of Stay 2025</a:t>
            </a:r>
            <a:endParaRPr/>
          </a:p>
        </p:txBody>
      </p:sp>
      <p:sp>
        <p:nvSpPr>
          <p:cNvPr id="126" name="Google Shape;126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339700" cy="294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n-US" b="1"/>
              <a:t>Dogs</a:t>
            </a:r>
            <a:r>
              <a:rPr lang="en-US"/>
              <a:t> 13.6 days (2024:  13.1days)</a:t>
            </a: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n-US" b="1"/>
              <a:t>Cats</a:t>
            </a:r>
            <a:r>
              <a:rPr lang="en-US"/>
              <a:t> 9.8 days (2024:  10.8 days)</a:t>
            </a: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n-US"/>
              <a:t>Average cost of care $25/day</a:t>
            </a:r>
            <a:endParaRPr/>
          </a:p>
        </p:txBody>
      </p:sp>
      <p:pic>
        <p:nvPicPr>
          <p:cNvPr id="127" name="Google Shape;127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30300" y="1843088"/>
            <a:ext cx="5709301" cy="4281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6883800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Stray Hold Standard of Care..</a:t>
            </a:r>
            <a:endParaRPr/>
          </a:p>
        </p:txBody>
      </p:sp>
      <p:sp>
        <p:nvSpPr>
          <p:cNvPr id="133" name="Google Shape;133;p10"/>
          <p:cNvSpPr txBox="1">
            <a:spLocks noGrp="1"/>
          </p:cNvSpPr>
          <p:nvPr>
            <p:ph type="body" idx="1"/>
          </p:nvPr>
        </p:nvSpPr>
        <p:spPr>
          <a:xfrm>
            <a:off x="659700" y="1405525"/>
            <a:ext cx="7403100" cy="52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US"/>
              <a:t>How much goes into a stray hold pet?:</a:t>
            </a: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75000"/>
              <a:buNone/>
            </a:pPr>
            <a:r>
              <a:rPr lang="en-US" sz="1600"/>
              <a:t>Vaccines (required on intake for herd health): </a:t>
            </a:r>
            <a:r>
              <a:rPr lang="en-US" sz="1600" b="1"/>
              <a:t>$50</a:t>
            </a:r>
            <a:endParaRPr sz="1600" b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75000"/>
              <a:buNone/>
            </a:pPr>
            <a:r>
              <a:rPr lang="en-US" sz="1600"/>
              <a:t>Dewormer/Deflea (prevents disease transmission to humans and pets): </a:t>
            </a:r>
            <a:r>
              <a:rPr lang="en-US" sz="1600" b="1"/>
              <a:t>$20</a:t>
            </a:r>
            <a:endParaRPr sz="1600" b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75000"/>
              <a:buNone/>
            </a:pPr>
            <a:r>
              <a:rPr lang="en-US" sz="1600"/>
              <a:t>Exam: </a:t>
            </a:r>
            <a:r>
              <a:rPr lang="en-US" sz="1600" b="1"/>
              <a:t>$40</a:t>
            </a:r>
            <a:endParaRPr sz="1600" b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75000"/>
              <a:buNone/>
            </a:pPr>
            <a:r>
              <a:rPr lang="en-US" sz="1600"/>
              <a:t>ACO Pickup (office hours vs emergency dispatch/ paying OT can cost up to): </a:t>
            </a:r>
            <a:r>
              <a:rPr lang="en-US" sz="1600" b="1"/>
              <a:t>$135/call</a:t>
            </a:r>
            <a:endParaRPr sz="1600" b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75000"/>
              <a:buNone/>
            </a:pPr>
            <a:r>
              <a:rPr lang="en-US" sz="1600"/>
              <a:t>Feeding/Housing per day ($25x7 days [5 business day legal stray hold]): </a:t>
            </a:r>
            <a:r>
              <a:rPr lang="en-US" sz="1600" b="1"/>
              <a:t>$175</a:t>
            </a:r>
            <a:endParaRPr sz="1600" b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27272"/>
              <a:buNone/>
            </a:pPr>
            <a:r>
              <a:rPr lang="en-US" sz="2200" b="1">
                <a:solidFill>
                  <a:srgbClr val="FF9900"/>
                </a:solidFill>
              </a:rPr>
              <a:t>TOTAL: $420 </a:t>
            </a:r>
            <a:r>
              <a:rPr lang="en-US" sz="2200" b="1" u="sng">
                <a:solidFill>
                  <a:srgbClr val="FF9900"/>
                </a:solidFill>
              </a:rPr>
              <a:t>per stray</a:t>
            </a:r>
            <a:r>
              <a:rPr lang="en-US" sz="2200" b="1">
                <a:solidFill>
                  <a:srgbClr val="FF9900"/>
                </a:solidFill>
              </a:rPr>
              <a:t> to accomplish legal stray hold. </a:t>
            </a:r>
            <a:endParaRPr sz="2200" b="1">
              <a:solidFill>
                <a:srgbClr val="FF9900"/>
              </a:solidFill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27272"/>
              <a:buNone/>
            </a:pPr>
            <a:endParaRPr sz="2200" b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27272"/>
              <a:buNone/>
            </a:pPr>
            <a:r>
              <a:rPr lang="en-US" sz="2200" b="1">
                <a:solidFill>
                  <a:srgbClr val="FEFEFE"/>
                </a:solidFill>
              </a:rPr>
              <a:t>Redemption fees paid in 2025: $18,140</a:t>
            </a:r>
            <a:r>
              <a:rPr lang="en-US" sz="2200" b="1">
                <a:solidFill>
                  <a:srgbClr val="FFFF00"/>
                </a:solidFill>
              </a:rPr>
              <a:t> </a:t>
            </a:r>
            <a:r>
              <a:rPr lang="en-US" sz="1600" b="1"/>
              <a:t>(Some elected lower cost to have their pet leave spayed/neutered)</a:t>
            </a:r>
            <a:endParaRPr sz="1600" b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75000"/>
              <a:buNone/>
            </a:pPr>
            <a:endParaRPr sz="1600" b="1">
              <a:solidFill>
                <a:srgbClr val="FFFF00"/>
              </a:solidFill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43373"/>
              <a:buNone/>
            </a:pPr>
            <a:r>
              <a:rPr lang="en-US" sz="1952" b="1"/>
              <a:t>51% of reclaimed intakes came in fixed, 29% chose to have their pet leave fixed, 20% left intact</a:t>
            </a:r>
            <a:endParaRPr sz="1952" b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43373"/>
              <a:buNone/>
            </a:pPr>
            <a:endParaRPr sz="1952" b="1">
              <a:solidFill>
                <a:srgbClr val="FFFF00"/>
              </a:solidFill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43373"/>
              <a:buNone/>
            </a:pPr>
            <a:r>
              <a:rPr lang="en-US" sz="1952" b="1">
                <a:solidFill>
                  <a:srgbClr val="FEFEFE"/>
                </a:solidFill>
              </a:rPr>
              <a:t>49.5</a:t>
            </a:r>
            <a:r>
              <a:rPr lang="en-US" sz="1952" b="1"/>
              <a:t>% of animals that were claimed entered our care unvaccinated prior based on redemptions requiring an updated Rabies vaccination. </a:t>
            </a:r>
            <a:endParaRPr sz="1952" b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12000"/>
              <a:buNone/>
            </a:pPr>
            <a:endParaRPr sz="2500"/>
          </a:p>
        </p:txBody>
      </p:sp>
      <p:pic>
        <p:nvPicPr>
          <p:cNvPr id="134" name="Google Shape;134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15200" y="152400"/>
            <a:ext cx="3824399" cy="3824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15200" y="4129199"/>
            <a:ext cx="1932301" cy="2576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333225" y="4058662"/>
            <a:ext cx="1706374" cy="2717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4b3bad1443_0_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Adoption &amp; Care</a:t>
            </a:r>
            <a:endParaRPr/>
          </a:p>
        </p:txBody>
      </p:sp>
      <p:sp>
        <p:nvSpPr>
          <p:cNvPr id="142" name="Google Shape;142;g34b3bad1443_0_6"/>
          <p:cNvSpPr txBox="1">
            <a:spLocks noGrp="1"/>
          </p:cNvSpPr>
          <p:nvPr>
            <p:ph type="body" idx="1"/>
          </p:nvPr>
        </p:nvSpPr>
        <p:spPr>
          <a:xfrm>
            <a:off x="838200" y="1496350"/>
            <a:ext cx="71223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How much care goes into adopted pets?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Vaccines, Parasite Checks,HW or Leukemia/FIV test:$220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Microchip: $20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Proheart6 for 6 months of HW Prevention: $100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Deworm/deflea: $20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Spay/neuter: $330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Vaccine Boosters: $50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TOTAL: </a:t>
            </a:r>
            <a:r>
              <a:rPr lang="en-US">
                <a:solidFill>
                  <a:srgbClr val="FF9900"/>
                </a:solidFill>
              </a:rPr>
              <a:t>$750 of medical care put into each animal adopted. </a:t>
            </a:r>
            <a:endParaRPr>
              <a:solidFill>
                <a:srgbClr val="FF990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/>
              <a:t>{266 adoptions x $750/pet= $199,500 in medical care}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endParaRPr>
              <a:solidFill>
                <a:srgbClr val="FFFF0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2949"/>
              <a:buNone/>
            </a:pPr>
            <a:r>
              <a:rPr lang="en-US">
                <a:solidFill>
                  <a:srgbClr val="FEFEFE"/>
                </a:solidFill>
              </a:rPr>
              <a:t>Adoption fees paid by new owners 2025: $21,280</a:t>
            </a:r>
            <a:endParaRPr>
              <a:solidFill>
                <a:srgbClr val="FEFEFE"/>
              </a:solidFill>
            </a:endParaRPr>
          </a:p>
        </p:txBody>
      </p:sp>
      <p:pic>
        <p:nvPicPr>
          <p:cNvPr id="143" name="Google Shape;143;g34b3bad1443_0_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0275" y="1107625"/>
            <a:ext cx="3889900" cy="486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SURGERIES 2025</a:t>
            </a:r>
            <a:endParaRPr/>
          </a:p>
        </p:txBody>
      </p:sp>
      <p:sp>
        <p:nvSpPr>
          <p:cNvPr id="149" name="Google Shape;149;p13"/>
          <p:cNvSpPr txBox="1">
            <a:spLocks noGrp="1"/>
          </p:cNvSpPr>
          <p:nvPr>
            <p:ph type="body" idx="1"/>
          </p:nvPr>
        </p:nvSpPr>
        <p:spPr>
          <a:xfrm>
            <a:off x="546175" y="1575800"/>
            <a:ext cx="8413500" cy="28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228600" lvl="0" indent="-17366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25440"/>
              <a:buChar char="•"/>
            </a:pPr>
            <a:r>
              <a:rPr lang="en-US"/>
              <a:t>Free surgery, microchip, rabies, ear notch for cats kept on residential property without complaints :  </a:t>
            </a:r>
            <a:r>
              <a:rPr lang="en-US">
                <a:solidFill>
                  <a:srgbClr val="FEFEFE"/>
                </a:solidFill>
              </a:rPr>
              <a:t>430</a:t>
            </a:r>
            <a:r>
              <a:rPr lang="en-US"/>
              <a:t> (2024-421)</a:t>
            </a:r>
            <a:endParaRPr sz="2500">
              <a:solidFill>
                <a:srgbClr val="FFFF00"/>
              </a:solidFill>
            </a:endParaRPr>
          </a:p>
          <a:p>
            <a:pPr marL="228600" lvl="0" indent="-17424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ct val="196000"/>
              <a:buChar char="•"/>
            </a:pPr>
            <a:r>
              <a:rPr lang="en-US">
                <a:solidFill>
                  <a:srgbClr val="FEFEFE"/>
                </a:solidFill>
              </a:rPr>
              <a:t>In house surgeries : </a:t>
            </a:r>
            <a:r>
              <a:rPr lang="en-US"/>
              <a:t>824</a:t>
            </a:r>
            <a:r>
              <a:rPr lang="en-US">
                <a:solidFill>
                  <a:srgbClr val="FEFEFE"/>
                </a:solidFill>
              </a:rPr>
              <a:t> (2024 946) </a:t>
            </a:r>
            <a:r>
              <a:rPr lang="en-US" sz="2000">
                <a:solidFill>
                  <a:srgbClr val="FEFEFE"/>
                </a:solidFill>
              </a:rPr>
              <a:t>$</a:t>
            </a:r>
            <a:r>
              <a:rPr lang="en-US" sz="2000" i="1"/>
              <a:t>272,000 </a:t>
            </a:r>
            <a:r>
              <a:rPr lang="en-US" sz="2000" i="1">
                <a:solidFill>
                  <a:srgbClr val="FEFEFE"/>
                </a:solidFill>
              </a:rPr>
              <a:t>value</a:t>
            </a:r>
            <a:endParaRPr sz="2000">
              <a:solidFill>
                <a:srgbClr val="FEFEFE"/>
              </a:solidFill>
            </a:endParaRPr>
          </a:p>
          <a:p>
            <a:pPr marL="228600" lvl="0" indent="-17526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/>
              <a:t>Exams </a:t>
            </a:r>
            <a:r>
              <a:rPr lang="en-US">
                <a:solidFill>
                  <a:srgbClr val="FEFEFE"/>
                </a:solidFill>
              </a:rPr>
              <a:t>2,315</a:t>
            </a:r>
            <a:r>
              <a:rPr lang="en-US"/>
              <a:t> </a:t>
            </a:r>
            <a:r>
              <a:rPr lang="en-US" sz="2000" i="1"/>
              <a:t>($93,000</a:t>
            </a:r>
            <a:r>
              <a:rPr lang="en-US" sz="2000" i="1">
                <a:solidFill>
                  <a:srgbClr val="FFFF00"/>
                </a:solidFill>
              </a:rPr>
              <a:t> </a:t>
            </a:r>
            <a:r>
              <a:rPr lang="en-US" sz="2000" i="1"/>
              <a:t> value)</a:t>
            </a:r>
            <a:endParaRPr/>
          </a:p>
          <a:p>
            <a:pPr marL="228600" lvl="0" indent="-17424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84161"/>
              <a:buChar char="•"/>
            </a:pPr>
            <a:r>
              <a:rPr lang="en-US"/>
              <a:t>K9 heartworm treatments :  </a:t>
            </a:r>
            <a:r>
              <a:rPr lang="en-US">
                <a:solidFill>
                  <a:srgbClr val="FEFEFE"/>
                </a:solidFill>
              </a:rPr>
              <a:t>11 </a:t>
            </a:r>
            <a:r>
              <a:rPr lang="en-US"/>
              <a:t>(2024-17)</a:t>
            </a:r>
            <a:r>
              <a:rPr lang="en-US">
                <a:solidFill>
                  <a:srgbClr val="FFFF00"/>
                </a:solidFill>
              </a:rPr>
              <a:t> </a:t>
            </a:r>
            <a:r>
              <a:rPr lang="en-US" sz="2129"/>
              <a:t>$</a:t>
            </a:r>
            <a:r>
              <a:rPr lang="en-US" sz="2129" i="1"/>
              <a:t>13,000 value</a:t>
            </a:r>
            <a:endParaRPr sz="2129" i="1"/>
          </a:p>
          <a:p>
            <a:pPr marL="228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16129"/>
              <a:buNone/>
            </a:pPr>
            <a:endParaRPr sz="2000" i="1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7000"/>
              <a:buFont typeface="Arial"/>
              <a:buNone/>
            </a:pPr>
            <a:r>
              <a:rPr lang="en-US"/>
              <a:t>Animal Control budgets for $40,000 for medical care. The shelter saves $378,000 in just basic medical care of animals by providing an in-house Veterinarian/Supervisor and well trained staff.</a:t>
            </a:r>
            <a:endParaRPr sz="2000"/>
          </a:p>
        </p:txBody>
      </p:sp>
      <p:pic>
        <p:nvPicPr>
          <p:cNvPr id="150" name="Google Shape;150;p13" descr="A picture containing text, cat, sitting, mamma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89875" y="4576475"/>
            <a:ext cx="2536942" cy="211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75050" y="4085641"/>
            <a:ext cx="2732450" cy="2720083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3"/>
          <p:cNvSpPr/>
          <p:nvPr/>
        </p:nvSpPr>
        <p:spPr>
          <a:xfrm>
            <a:off x="10547300" y="3812900"/>
            <a:ext cx="599700" cy="6225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3" name="Google Shape;153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375050" y="67875"/>
            <a:ext cx="2732456" cy="364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3" title="jena surgery.jpe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35948" y="4576475"/>
            <a:ext cx="2823736" cy="21178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3" title="IMG_2433.jpe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2400" y="4587800"/>
            <a:ext cx="2823736" cy="21178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4"/>
          <p:cNvSpPr txBox="1">
            <a:spLocks noGrp="1"/>
          </p:cNvSpPr>
          <p:nvPr>
            <p:ph type="title"/>
          </p:nvPr>
        </p:nvSpPr>
        <p:spPr>
          <a:xfrm>
            <a:off x="455325" y="365125"/>
            <a:ext cx="49617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VOLUNTEER HOURS</a:t>
            </a:r>
            <a:endParaRPr/>
          </a:p>
        </p:txBody>
      </p:sp>
      <p:sp>
        <p:nvSpPr>
          <p:cNvPr id="161" name="Google Shape;161;p14"/>
          <p:cNvSpPr txBox="1">
            <a:spLocks noGrp="1"/>
          </p:cNvSpPr>
          <p:nvPr>
            <p:ph type="body" idx="1"/>
          </p:nvPr>
        </p:nvSpPr>
        <p:spPr>
          <a:xfrm>
            <a:off x="334500" y="1322638"/>
            <a:ext cx="4961700" cy="24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n-US"/>
              <a:t>Orientation Monday-Friday 10-3pm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Over 1200 hours devoted equivalent to $17K Value</a:t>
            </a:r>
            <a:endParaRPr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>
              <a:solidFill>
                <a:srgbClr val="FFFF00"/>
              </a:solidFill>
            </a:endParaRPr>
          </a:p>
        </p:txBody>
      </p:sp>
      <p:pic>
        <p:nvPicPr>
          <p:cNvPr id="162" name="Google Shape;162;p14" title="518277772_1181707163986929_1281185593099584422_n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69425" y="152400"/>
            <a:ext cx="5240266" cy="6553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14" title="518279246_1181707160653596_3957225405036549958_n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4392763"/>
            <a:ext cx="1850269" cy="2312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47453" y="3352550"/>
            <a:ext cx="2677201" cy="3353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5"/>
          <p:cNvSpPr txBox="1">
            <a:spLocks noGrp="1"/>
          </p:cNvSpPr>
          <p:nvPr>
            <p:ph type="title"/>
          </p:nvPr>
        </p:nvSpPr>
        <p:spPr>
          <a:xfrm>
            <a:off x="839796" y="365125"/>
            <a:ext cx="7104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CASES 2025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 sz="2000"/>
              <a:t>(ordinance violations, nuisance, animal well being, etc.)</a:t>
            </a:r>
            <a:endParaRPr/>
          </a:p>
        </p:txBody>
      </p:sp>
      <p:sp>
        <p:nvSpPr>
          <p:cNvPr id="170" name="Google Shape;170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85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US" sz="4000"/>
              <a:t>Over </a:t>
            </a:r>
            <a:r>
              <a:rPr lang="en-US" sz="4000">
                <a:solidFill>
                  <a:srgbClr val="FEFEFE"/>
                </a:solidFill>
              </a:rPr>
              <a:t>4,000</a:t>
            </a:r>
            <a:r>
              <a:rPr lang="en-US" sz="4000">
                <a:solidFill>
                  <a:srgbClr val="FFFF00"/>
                </a:solidFill>
              </a:rPr>
              <a:t> </a:t>
            </a:r>
            <a:r>
              <a:rPr lang="en-US" sz="4000"/>
              <a:t>calls for services</a:t>
            </a:r>
            <a:endParaRPr/>
          </a:p>
        </p:txBody>
      </p:sp>
      <p:sp>
        <p:nvSpPr>
          <p:cNvPr id="171" name="Google Shape;171;p15"/>
          <p:cNvSpPr txBox="1">
            <a:spLocks noGrp="1"/>
          </p:cNvSpPr>
          <p:nvPr>
            <p:ph type="body" idx="3"/>
          </p:nvPr>
        </p:nvSpPr>
        <p:spPr>
          <a:xfrm>
            <a:off x="2039225" y="2647900"/>
            <a:ext cx="5035800" cy="5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None/>
            </a:pPr>
            <a:r>
              <a:rPr lang="en-US" sz="3100">
                <a:solidFill>
                  <a:srgbClr val="FEFEFE"/>
                </a:solidFill>
              </a:rPr>
              <a:t>525</a:t>
            </a:r>
            <a:r>
              <a:rPr lang="en-US" sz="3100"/>
              <a:t> </a:t>
            </a:r>
            <a:r>
              <a:rPr lang="en-US" sz="3100" b="0"/>
              <a:t>(2024-651) </a:t>
            </a:r>
            <a:r>
              <a:rPr lang="en-US" sz="3100"/>
              <a:t>Investigations</a:t>
            </a:r>
            <a:endParaRPr sz="1740"/>
          </a:p>
        </p:txBody>
      </p:sp>
      <p:sp>
        <p:nvSpPr>
          <p:cNvPr id="172" name="Google Shape;172;p15"/>
          <p:cNvSpPr txBox="1">
            <a:spLocks noGrp="1"/>
          </p:cNvSpPr>
          <p:nvPr>
            <p:ph type="body" idx="4"/>
          </p:nvPr>
        </p:nvSpPr>
        <p:spPr>
          <a:xfrm>
            <a:off x="3174175" y="3390725"/>
            <a:ext cx="5081700" cy="18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EFEFE"/>
              </a:buClr>
              <a:buSzPts val="2800"/>
              <a:buChar char="•"/>
            </a:pPr>
            <a:r>
              <a:rPr lang="en-US">
                <a:solidFill>
                  <a:srgbClr val="FEFEFE"/>
                </a:solidFill>
              </a:rPr>
              <a:t>Top 3 Call for Service</a:t>
            </a:r>
            <a:endParaRPr>
              <a:solidFill>
                <a:srgbClr val="FEFEFE"/>
              </a:solidFill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Char char="-"/>
            </a:pPr>
            <a:r>
              <a:rPr lang="en-US">
                <a:solidFill>
                  <a:srgbClr val="FEFEFE"/>
                </a:solidFill>
              </a:rPr>
              <a:t>Animals Running at-large: 196</a:t>
            </a:r>
            <a:endParaRPr>
              <a:solidFill>
                <a:srgbClr val="FEFEFE"/>
              </a:solidFill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Char char="-"/>
            </a:pPr>
            <a:r>
              <a:rPr lang="en-US">
                <a:solidFill>
                  <a:srgbClr val="FEFEFE"/>
                </a:solidFill>
              </a:rPr>
              <a:t>Outdoor Cats: 115</a:t>
            </a:r>
            <a:endParaRPr>
              <a:solidFill>
                <a:srgbClr val="FEFEFE"/>
              </a:solidFill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Char char="-"/>
            </a:pPr>
            <a:r>
              <a:rPr lang="en-US">
                <a:solidFill>
                  <a:srgbClr val="FEFEFE"/>
                </a:solidFill>
              </a:rPr>
              <a:t>Wellness Checks: 66</a:t>
            </a:r>
            <a:endParaRPr>
              <a:solidFill>
                <a:srgbClr val="FEFEFE"/>
              </a:solidFill>
            </a:endParaRPr>
          </a:p>
        </p:txBody>
      </p:sp>
      <p:pic>
        <p:nvPicPr>
          <p:cNvPr id="173" name="Google Shape;1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74325" y="310788"/>
            <a:ext cx="3631324" cy="27234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3525" y="3328925"/>
            <a:ext cx="1890706" cy="3367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741025" y="3136100"/>
            <a:ext cx="2264625" cy="301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5" title="processed-D8B9DB3C-6940-46E7-8C54-F7544F91E810.jpeg"/>
          <p:cNvPicPr preferRelativeResize="0"/>
          <p:nvPr/>
        </p:nvPicPr>
        <p:blipFill rotWithShape="1">
          <a:blip r:embed="rId6">
            <a:alphaModFix/>
          </a:blip>
          <a:srcRect t="8383"/>
          <a:stretch/>
        </p:blipFill>
        <p:spPr>
          <a:xfrm>
            <a:off x="6832675" y="4572000"/>
            <a:ext cx="2908349" cy="19997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7"/>
          <p:cNvSpPr txBox="1"/>
          <p:nvPr/>
        </p:nvSpPr>
        <p:spPr>
          <a:xfrm>
            <a:off x="4442774" y="5685155"/>
            <a:ext cx="4960017" cy="853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7"/>
          <p:cNvSpPr txBox="1"/>
          <p:nvPr/>
        </p:nvSpPr>
        <p:spPr>
          <a:xfrm>
            <a:off x="2009955" y="599897"/>
            <a:ext cx="86265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BITE CASES 202</a:t>
            </a:r>
            <a:r>
              <a:rPr lang="en-US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lang="en-US"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34</a:t>
            </a:r>
            <a:r>
              <a:rPr lang="en-US"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Cases (36 in 202</a:t>
            </a:r>
            <a:r>
              <a:rPr lang="en-US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US"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7" title="Animal to Animal VS Animal to Human Bites 2025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00400" y="2453522"/>
            <a:ext cx="5391199" cy="33335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Bites by breeds 2025</a:t>
            </a:r>
            <a:endParaRPr/>
          </a:p>
        </p:txBody>
      </p:sp>
      <p:pic>
        <p:nvPicPr>
          <p:cNvPr id="189" name="Google Shape;189;p8" title="Bites by Breed 2025 (1)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15550" y="1770453"/>
            <a:ext cx="7360901" cy="4551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"/>
          <p:cNvSpPr txBox="1">
            <a:spLocks noGrp="1"/>
          </p:cNvSpPr>
          <p:nvPr>
            <p:ph type="ctrTitle"/>
          </p:nvPr>
        </p:nvSpPr>
        <p:spPr>
          <a:xfrm>
            <a:off x="1524000" y="1122375"/>
            <a:ext cx="8105700" cy="98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rPr lang="en-US"/>
              <a:t>Dangerous Spectrum*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317478"/>
              <a:buFont typeface="Calibri"/>
              <a:buNone/>
            </a:pPr>
            <a:r>
              <a:rPr lang="en-US" sz="1888"/>
              <a:t>NON BREED SPECIFIC - BEHAVIOR BASED </a:t>
            </a:r>
            <a:endParaRPr sz="1888"/>
          </a:p>
        </p:txBody>
      </p:sp>
      <p:sp>
        <p:nvSpPr>
          <p:cNvPr id="195" name="Google Shape;195;p9"/>
          <p:cNvSpPr txBox="1">
            <a:spLocks noGrp="1"/>
          </p:cNvSpPr>
          <p:nvPr>
            <p:ph type="subTitle" idx="1"/>
          </p:nvPr>
        </p:nvSpPr>
        <p:spPr>
          <a:xfrm>
            <a:off x="897150" y="2691450"/>
            <a:ext cx="10742100" cy="3306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342900" lvl="0" indent="-2971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/>
              <a:buChar char="•"/>
            </a:pPr>
            <a:r>
              <a:rPr lang="en-US"/>
              <a:t>2025 we had 50 dogs declared on the dangerous dog spectrum.  </a:t>
            </a:r>
            <a:endParaRPr/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29032"/>
              <a:buNone/>
            </a:pPr>
            <a:r>
              <a:rPr lang="en-US" i="1" u="sng"/>
              <a:t>24 Potentially Dangerous</a:t>
            </a:r>
            <a:r>
              <a:rPr lang="en-US"/>
              <a:t> [ 7 cancelled: 1 reoffended, 2 rehomed out of parish, 4 chose not to claim/surrender]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29032"/>
              <a:buNone/>
            </a:pPr>
            <a:r>
              <a:rPr lang="en-US"/>
              <a:t>	</a:t>
            </a:r>
            <a:r>
              <a:rPr lang="en-US" i="1" u="sng"/>
              <a:t>24 Dangerous</a:t>
            </a:r>
            <a:r>
              <a:rPr lang="en-US"/>
              <a:t> [ 14 cancelled: 4 rehomed out of parish, 10 chose to not claim/surrender]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29032"/>
              <a:buNone/>
            </a:pPr>
            <a:r>
              <a:rPr lang="en-US"/>
              <a:t>	</a:t>
            </a:r>
            <a:r>
              <a:rPr lang="en-US" i="1" u="sng"/>
              <a:t>2 Vicious </a:t>
            </a:r>
            <a:r>
              <a:rPr lang="en-US"/>
              <a:t>[1 cancelled: moved back to dangerous]</a:t>
            </a:r>
            <a:endParaRPr/>
          </a:p>
          <a:p>
            <a:pPr marL="342900" lvl="0" indent="-29718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>
                <a:solidFill>
                  <a:schemeClr val="dk1"/>
                </a:solidFill>
                <a:highlight>
                  <a:srgbClr val="FFFF00"/>
                </a:highlight>
              </a:rPr>
              <a:t>ACTIVE </a:t>
            </a:r>
            <a:r>
              <a:rPr lang="en-US"/>
              <a:t>Declared dogs in St. Charles Parish: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29032"/>
              <a:buNone/>
            </a:pPr>
            <a:r>
              <a:rPr lang="en-US"/>
              <a:t>	Potentially Dangerous- 116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29032"/>
              <a:buNone/>
            </a:pPr>
            <a:r>
              <a:rPr lang="en-US"/>
              <a:t>	Dangerous- 24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37147"/>
              <a:buNone/>
            </a:pPr>
            <a:r>
              <a:rPr lang="en-US" sz="2258"/>
              <a:t>Since the ordinance has been enacted:  39 dogs reoffended.  These 39 dogs were out of 28 households (13%).  Human errors of inappropriate use of leash, fence or fencing system and keeping dogs out of stressful situations is the cause.</a:t>
            </a:r>
            <a:endParaRPr sz="2258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29032"/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ct val="129032"/>
              <a:buNone/>
            </a:pPr>
            <a:endParaRPr>
              <a:solidFill>
                <a:srgbClr val="FEFEFE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29032"/>
              <a:buNone/>
            </a:pPr>
            <a:r>
              <a:rPr lang="en-US">
                <a:solidFill>
                  <a:srgbClr val="FEFEFE"/>
                </a:solidFill>
              </a:rPr>
              <a:t>TOP BREEDS DECLARED 2025: 1) Bully Breeds  2) Shepherds &amp; Labs (tied)</a:t>
            </a:r>
            <a:endParaRPr>
              <a:solidFill>
                <a:srgbClr val="FEFEFE"/>
              </a:solidFill>
            </a:endParaRPr>
          </a:p>
        </p:txBody>
      </p:sp>
      <p:pic>
        <p:nvPicPr>
          <p:cNvPr id="196" name="Google Shape;196;p9" title="dangerous dog.jfif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36175" y="387450"/>
            <a:ext cx="1620300" cy="222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6"/>
          <p:cNvSpPr txBox="1">
            <a:spLocks noGrp="1"/>
          </p:cNvSpPr>
          <p:nvPr>
            <p:ph type="title"/>
          </p:nvPr>
        </p:nvSpPr>
        <p:spPr>
          <a:xfrm>
            <a:off x="838200" y="17717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 dirty="0"/>
              <a:t>GRANT OPPORTUNITIES</a:t>
            </a:r>
            <a:endParaRPr dirty="0"/>
          </a:p>
        </p:txBody>
      </p:sp>
      <p:sp>
        <p:nvSpPr>
          <p:cNvPr id="202" name="Google Shape;202;p16"/>
          <p:cNvSpPr txBox="1">
            <a:spLocks noGrp="1"/>
          </p:cNvSpPr>
          <p:nvPr>
            <p:ph type="body" idx="1"/>
          </p:nvPr>
        </p:nvSpPr>
        <p:spPr>
          <a:xfrm>
            <a:off x="738275" y="1137549"/>
            <a:ext cx="7883100" cy="258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228600" lvl="0" indent="-18097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00"/>
              </a:buClr>
              <a:buSzPct val="100000"/>
              <a:buChar char="•"/>
            </a:pPr>
            <a:r>
              <a:rPr lang="en-US" sz="2000" dirty="0"/>
              <a:t> ASPCA $25,000 purchase disaster response supplies (flight crates/shed, water bladders, food, microchips, dry suits, shelter shirts)</a:t>
            </a:r>
            <a:endParaRPr dirty="0"/>
          </a:p>
          <a:p>
            <a:pPr marL="228600" lvl="0" indent="-18097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2000" dirty="0"/>
              <a:t>Turning Rescues Into Pets (TRIP): paid thousands in orthopedic surgeries and spay/neuter grants for community in need. They also donated specialty supplies, such as our microchip scanning station.</a:t>
            </a:r>
            <a:endParaRPr dirty="0"/>
          </a:p>
          <a:p>
            <a:pPr marL="228600" lvl="0" indent="-18097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2000" dirty="0"/>
              <a:t>PETCO partnerships pay for condos and food and facilitate adoption process offsite 7 days a week at 5 locations. They also gave back 1500 to put into our spay/neuter funding. Follow our adoption fee per ordinance.</a:t>
            </a:r>
            <a:endParaRPr dirty="0"/>
          </a:p>
          <a:p>
            <a:pPr marL="228600" lvl="0" indent="-18097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00"/>
              </a:buClr>
              <a:buSzPct val="100000"/>
              <a:buChar char="•"/>
            </a:pPr>
            <a:r>
              <a:rPr lang="en-US" sz="2000" dirty="0"/>
              <a:t>PETCO grant $10,000 for life-savings grant: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/>
              <a:t>24 dog spay/neuters provided, cat spay/neuter return to owner</a:t>
            </a:r>
            <a:endParaRPr sz="2000" dirty="0"/>
          </a:p>
          <a:p>
            <a:pPr marL="228600" lvl="0" indent="-18097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2000" dirty="0"/>
              <a:t>Wings of Rescue PITS STOP Grant: 44 spay/neuters provided.</a:t>
            </a:r>
            <a:endParaRPr sz="2000" dirty="0"/>
          </a:p>
          <a:p>
            <a:pPr marL="228600" lvl="0" indent="-18097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2000" dirty="0"/>
              <a:t>Good Flights: donates $30k flights multiple times a month at no cost. Partner shelters gave back $550 to put into our spay/neuter fund. </a:t>
            </a:r>
            <a:endParaRPr sz="2000" dirty="0"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000" dirty="0"/>
          </a:p>
        </p:txBody>
      </p:sp>
      <p:pic>
        <p:nvPicPr>
          <p:cNvPr id="203" name="Google Shape;203;p16" descr="A picture containing dog, leash, black, posing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59501" y="4392125"/>
            <a:ext cx="2273875" cy="227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16" descr="Logo, company name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079" y="5662552"/>
            <a:ext cx="1776347" cy="101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16" descr="A close-up of a logo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6059" y="4623489"/>
            <a:ext cx="1428479" cy="91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6" title="TRIP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50475" y="4638725"/>
            <a:ext cx="1428500" cy="888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6" title="Wings of Rescue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940537" y="5636413"/>
            <a:ext cx="1070540" cy="1070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973553" y="365125"/>
            <a:ext cx="2913076" cy="364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6" title="St Charles Parish Animal Shelter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242675" y="4255125"/>
            <a:ext cx="3080176" cy="2483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475251" y="4392113"/>
            <a:ext cx="3031844" cy="227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6" descr="A white and brown text&#10;&#10;Description automatically generated"/>
          <p:cNvPicPr preferRelativeResize="0"/>
          <p:nvPr/>
        </p:nvPicPr>
        <p:blipFill rotWithShape="1">
          <a:blip r:embed="rId11">
            <a:alphaModFix/>
          </a:blip>
          <a:srcRect l="42376"/>
          <a:stretch/>
        </p:blipFill>
        <p:spPr>
          <a:xfrm>
            <a:off x="136050" y="3787475"/>
            <a:ext cx="1576282" cy="77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Network &amp; Response</a:t>
            </a:r>
            <a:endParaRPr/>
          </a:p>
        </p:txBody>
      </p:sp>
      <p:sp>
        <p:nvSpPr>
          <p:cNvPr id="217" name="Google Shape;217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737200" cy="20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en-US" sz="2400"/>
              <a:t>Multi Parish effort:  Worked with our coastal parish shelters in transport year round and prior to disaster.</a:t>
            </a:r>
            <a:endParaRPr/>
          </a:p>
        </p:txBody>
      </p:sp>
      <p:pic>
        <p:nvPicPr>
          <p:cNvPr id="218" name="Google Shape;218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86450" y="3325563"/>
            <a:ext cx="5311800" cy="3267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17"/>
          <p:cNvPicPr preferRelativeResize="0"/>
          <p:nvPr/>
        </p:nvPicPr>
        <p:blipFill rotWithShape="1">
          <a:blip r:embed="rId4">
            <a:alphaModFix/>
          </a:blip>
          <a:srcRect t="13791" r="13255" b="39043"/>
          <a:stretch/>
        </p:blipFill>
        <p:spPr>
          <a:xfrm>
            <a:off x="888000" y="3569576"/>
            <a:ext cx="4419600" cy="2677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17"/>
          <p:cNvPicPr preferRelativeResize="0"/>
          <p:nvPr/>
        </p:nvPicPr>
        <p:blipFill rotWithShape="1">
          <a:blip r:embed="rId5">
            <a:alphaModFix/>
          </a:blip>
          <a:srcRect r="941"/>
          <a:stretch/>
        </p:blipFill>
        <p:spPr>
          <a:xfrm>
            <a:off x="7587550" y="275100"/>
            <a:ext cx="3819802" cy="2892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8"/>
          <p:cNvSpPr txBox="1">
            <a:spLocks noGrp="1"/>
          </p:cNvSpPr>
          <p:nvPr>
            <p:ph type="title"/>
          </p:nvPr>
        </p:nvSpPr>
        <p:spPr>
          <a:xfrm>
            <a:off x="838200" y="199000"/>
            <a:ext cx="5364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COMMUNITY EVENTS</a:t>
            </a:r>
            <a:endParaRPr/>
          </a:p>
        </p:txBody>
      </p:sp>
      <p:sp>
        <p:nvSpPr>
          <p:cNvPr id="226" name="Google Shape;226;p18"/>
          <p:cNvSpPr txBox="1">
            <a:spLocks noGrp="1"/>
          </p:cNvSpPr>
          <p:nvPr>
            <p:ph type="body" idx="1"/>
          </p:nvPr>
        </p:nvSpPr>
        <p:spPr>
          <a:xfrm>
            <a:off x="563600" y="1217125"/>
            <a:ext cx="4049700" cy="372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000"/>
              <a:t>Santa Paws with people and pets (1</a:t>
            </a:r>
            <a:r>
              <a:rPr lang="en-US" sz="2000" baseline="30000"/>
              <a:t>st</a:t>
            </a:r>
            <a:r>
              <a:rPr lang="en-US" sz="2000"/>
              <a:t> week of December)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000"/>
              <a:t>Rescue Run Club Thursday 6 am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000"/>
              <a:t>Rabies Drive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000"/>
              <a:t>Daily volunteer orientation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000"/>
              <a:t>Birthday Pawties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000"/>
              <a:t>Condo sponsorship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000"/>
              <a:t>Open 1 Saturday per month 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en-US" sz="2000"/>
              <a:t>School presentations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2000"/>
              <a:t>Check the Chip Day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2000"/>
              <a:t>Nursing Home Visits; Council on aging</a:t>
            </a:r>
            <a:endParaRPr sz="2000"/>
          </a:p>
          <a:p>
            <a:pPr marL="228600" lvl="0" indent="-19367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2000"/>
              <a:t>Reading club author day</a:t>
            </a:r>
            <a:endParaRPr sz="2000"/>
          </a:p>
        </p:txBody>
      </p:sp>
      <p:pic>
        <p:nvPicPr>
          <p:cNvPr id="227" name="Google Shape;227;p18" descr="A black stamp with paw prints and tex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894" y="5367529"/>
            <a:ext cx="1565394" cy="1177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18" title="595139100_1310479277776383_5360568755512190677_n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161925" y="198992"/>
            <a:ext cx="2097975" cy="2729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18" title="534368467_1211352591022386_8041606531841412041_n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776470" y="4181047"/>
            <a:ext cx="3370255" cy="2527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8" title="525973462_1199557175535261_8732571603913265637_n.jpg"/>
          <p:cNvPicPr preferRelativeResize="0"/>
          <p:nvPr/>
        </p:nvPicPr>
        <p:blipFill rotWithShape="1">
          <a:blip r:embed="rId6">
            <a:alphaModFix/>
          </a:blip>
          <a:srcRect l="-14557" t="8770" r="1358" b="3878"/>
          <a:stretch/>
        </p:blipFill>
        <p:spPr>
          <a:xfrm>
            <a:off x="5877088" y="447975"/>
            <a:ext cx="2619488" cy="2527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18" title="528530802_1202828801874765_1840687901722476650_n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03688" y="4697125"/>
            <a:ext cx="2419224" cy="1814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136276" y="3518489"/>
            <a:ext cx="2419224" cy="30262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8" title="santa.jpg"/>
          <p:cNvPicPr preferRelativeResize="0"/>
          <p:nvPr/>
        </p:nvPicPr>
        <p:blipFill rotWithShape="1">
          <a:blip r:embed="rId9">
            <a:alphaModFix/>
          </a:blip>
          <a:srcRect l="-64966" t="103920" r="21617" b="-135916"/>
          <a:stretch/>
        </p:blipFill>
        <p:spPr>
          <a:xfrm>
            <a:off x="3877680" y="3711048"/>
            <a:ext cx="2097968" cy="3146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8" title="santa.jpg"/>
          <p:cNvPicPr preferRelativeResize="0"/>
          <p:nvPr/>
        </p:nvPicPr>
        <p:blipFill rotWithShape="1">
          <a:blip r:embed="rId9">
            <a:alphaModFix/>
          </a:blip>
          <a:srcRect t="13277" r="7978"/>
          <a:stretch/>
        </p:blipFill>
        <p:spPr>
          <a:xfrm>
            <a:off x="8555500" y="480038"/>
            <a:ext cx="1742800" cy="2463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3e7c175663a_0_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g3e7c175663a_0_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41" name="Google Shape;241;g3e7c175663a_0_3" title="working k9 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26949" y="1338675"/>
            <a:ext cx="2726850" cy="2352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g3e7c175663a_0_3" title="bird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318450" y="3759900"/>
            <a:ext cx="939400" cy="1252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g3e7c175663a_0_3" title="IMG_3319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02379" y="405087"/>
            <a:ext cx="2227901" cy="288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g3e7c175663a_0_3" title="IMG_3331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89625" y="4183657"/>
            <a:ext cx="2726851" cy="204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g3e7c175663a_0_3" title="IMG_3332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flipH="1">
            <a:off x="5873148" y="5472279"/>
            <a:ext cx="939402" cy="704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g3e7c175663a_0_3" title="tails up and out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67258" y="2945525"/>
            <a:ext cx="1819490" cy="235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g3e7c175663a_0_3" title="IMG_3323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38201" y="365132"/>
            <a:ext cx="3951524" cy="2963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g3e7c175663a_0_3" title="IMG_3315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931400" y="3328775"/>
            <a:ext cx="2113849" cy="2818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g3e7c175663a_0_3" title="IMG_3312.JP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757120" y="405075"/>
            <a:ext cx="882034" cy="1524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g3e7c175663a_0_3" title="IMG_3314.JPG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7435940" y="405075"/>
            <a:ext cx="1524393" cy="1524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g3e7c175663a_0_3" title="IMG_3325.JP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7626490" y="405075"/>
            <a:ext cx="1143295" cy="1524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g3e7c175663a_0_3" title="IMG_3328.JP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7588681" y="405075"/>
            <a:ext cx="1218910" cy="1524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g3e7c175663a_0_3" title="IMG_3329.JP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7626490" y="405075"/>
            <a:ext cx="1143295" cy="1524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g3e7c175663a_0_3" title="IMG_3330.JPG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7181875" y="405075"/>
            <a:ext cx="2032527" cy="1524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g3e7c175663a_0_3" title="IMG_3325.JP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 flipH="1">
            <a:off x="2086753" y="3691162"/>
            <a:ext cx="1819500" cy="24260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/>
              <a:t>Questions</a:t>
            </a:r>
            <a:endParaRPr/>
          </a:p>
        </p:txBody>
      </p:sp>
      <p:pic>
        <p:nvPicPr>
          <p:cNvPr id="261" name="Google Shape;261;p20" title="561648907_1265579355599709_1932356800757024341_n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72563" y="1325313"/>
            <a:ext cx="3646883" cy="4862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1090</Words>
  <Application>Microsoft Office PowerPoint</Application>
  <PresentationFormat>Widescreen</PresentationFormat>
  <Paragraphs>131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St. Charles Parish</vt:lpstr>
      <vt:lpstr>Our Team</vt:lpstr>
      <vt:lpstr>TOTAL SHELTER INTAKE</vt:lpstr>
      <vt:lpstr>PowerPoint Presentation</vt:lpstr>
      <vt:lpstr>Flight PARTNERSHIP</vt:lpstr>
      <vt:lpstr>Length of Stay 2025</vt:lpstr>
      <vt:lpstr>Stray Hold Standard of Care..</vt:lpstr>
      <vt:lpstr>Adoption &amp; Care</vt:lpstr>
      <vt:lpstr>SURGERIES 2025</vt:lpstr>
      <vt:lpstr>VOLUNTEER HOURS</vt:lpstr>
      <vt:lpstr>CASES 2025  (ordinance violations, nuisance, animal well being, etc.)</vt:lpstr>
      <vt:lpstr>PowerPoint Presentation</vt:lpstr>
      <vt:lpstr>Bites by breeds 2025</vt:lpstr>
      <vt:lpstr>Dangerous Spectrum* NON BREED SPECIFIC - BEHAVIOR BASED </vt:lpstr>
      <vt:lpstr>GRANT OPPORTUNITIES</vt:lpstr>
      <vt:lpstr>Network &amp; Response</vt:lpstr>
      <vt:lpstr>COMMUNITY EVENTS</vt:lpstr>
      <vt:lpstr>PowerPoint Presentation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Jena Troxler</dc:creator>
  <cp:lastModifiedBy>Ashley Richard</cp:lastModifiedBy>
  <cp:revision>2</cp:revision>
  <dcterms:created xsi:type="dcterms:W3CDTF">2021-03-10T21:17:48Z</dcterms:created>
  <dcterms:modified xsi:type="dcterms:W3CDTF">2026-05-18T18:39:11Z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0x01010031CBE244804DB74084ABDD9A8297B843</vt:lpwstr>
  </property>
</Properties>
</file>