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9"/>
  </p:notesMasterIdLst>
  <p:sldIdLst>
    <p:sldId id="256" r:id="rId5"/>
    <p:sldId id="282" r:id="rId6"/>
    <p:sldId id="277" r:id="rId7"/>
    <p:sldId id="272" r:id="rId8"/>
    <p:sldId id="275" r:id="rId9"/>
    <p:sldId id="276" r:id="rId10"/>
    <p:sldId id="278" r:id="rId11"/>
    <p:sldId id="273" r:id="rId12"/>
    <p:sldId id="274" r:id="rId13"/>
    <p:sldId id="280" r:id="rId14"/>
    <p:sldId id="271" r:id="rId15"/>
    <p:sldId id="279" r:id="rId16"/>
    <p:sldId id="281" r:id="rId17"/>
    <p:sldId id="267" r:id="rId18"/>
  </p:sldIdLst>
  <p:sldSz cx="12192000" cy="6858000"/>
  <p:notesSz cx="7023100" cy="93091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CB6663-514B-8D16-9C6E-49574D52045C}" v="270" dt="2026-04-01T15:17:03.307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02" y="4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</p:spPr>
        <p:txBody>
          <a:bodyPr lIns="93324" tIns="46662" rIns="93324" bIns="46662"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36414" y="4421823"/>
            <a:ext cx="5150273" cy="4189095"/>
          </a:xfrm>
          <a:prstGeom prst="rect">
            <a:avLst/>
          </a:prstGeom>
        </p:spPr>
        <p:txBody>
          <a:bodyPr lIns="93324" tIns="46662" rIns="93324" bIns="46662"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5" name="Title 1"/>
          <p:cNvSpPr txBox="1">
            <a:spLocks noGrp="1"/>
          </p:cNvSpPr>
          <p:nvPr>
            <p:ph type="ctrTitle"/>
          </p:nvPr>
        </p:nvSpPr>
        <p:spPr>
          <a:xfrm>
            <a:off x="408054" y="2792801"/>
            <a:ext cx="6184394" cy="879476"/>
          </a:xfrm>
          <a:prstGeom prst="rect">
            <a:avLst/>
          </a:prstGeom>
        </p:spPr>
        <p:txBody>
          <a:bodyPr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St. Charles Parish</a:t>
            </a:r>
          </a:p>
        </p:txBody>
      </p:sp>
      <p:sp>
        <p:nvSpPr>
          <p:cNvPr id="96" name="Subtitle 2"/>
          <p:cNvSpPr txBox="1">
            <a:spLocks noGrp="1"/>
          </p:cNvSpPr>
          <p:nvPr>
            <p:ph type="subTitle" sz="quarter" idx="1"/>
          </p:nvPr>
        </p:nvSpPr>
        <p:spPr>
          <a:xfrm>
            <a:off x="792102" y="3960419"/>
            <a:ext cx="5416298" cy="2822939"/>
          </a:xfrm>
          <a:prstGeom prst="rect">
            <a:avLst/>
          </a:prstGeom>
        </p:spPr>
        <p:txBody>
          <a:bodyPr lIns="45719" tIns="45720" rIns="45719" bIns="45720" anchor="t">
            <a:normAutofit/>
          </a:bodyPr>
          <a:lstStyle/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Parish President’s Report</a:t>
            </a:r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endParaRPr lang="en-US"/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r>
              <a:rPr lang="en-US"/>
              <a:t>April 6, 2026</a:t>
            </a: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President Matthew Jewell</a:t>
            </a:r>
          </a:p>
        </p:txBody>
      </p:sp>
      <p:sp>
        <p:nvSpPr>
          <p:cNvPr id="97" name="Straight Connector 4"/>
          <p:cNvSpPr/>
          <p:nvPr/>
        </p:nvSpPr>
        <p:spPr>
          <a:xfrm>
            <a:off x="1359723" y="3773906"/>
            <a:ext cx="4281056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45160C-795B-82A9-0F08-7BC24A4F87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422947FE-30C2-DE4E-EE80-757BFA8835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D4EB362A-DFD2-73DD-CD08-DB98A00ECF1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2026 Civil Service Awards</a:t>
            </a:r>
            <a:endParaRPr lang="en-US" sz="3200" b="1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9C0AFB2A-CB3D-7FF6-4A45-86582F90B1FA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person and person holding awards&#10;&#10;AI-generated content may be incorrect.">
            <a:extLst>
              <a:ext uri="{FF2B5EF4-FFF2-40B4-BE49-F238E27FC236}">
                <a16:creationId xmlns:a16="http://schemas.microsoft.com/office/drawing/2014/main" id="{C9BD2E5A-DE43-E9D6-39DE-FA82B34C57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9388" y="1719145"/>
            <a:ext cx="6089222" cy="3986563"/>
          </a:xfrm>
          <a:prstGeom prst="rect">
            <a:avLst/>
          </a:prstGeom>
        </p:spPr>
      </p:pic>
      <p:pic>
        <p:nvPicPr>
          <p:cNvPr id="4" name="Picture 3" descr="A person and person holding awards&#10;&#10;AI-generated content may be incorrect.">
            <a:extLst>
              <a:ext uri="{FF2B5EF4-FFF2-40B4-BE49-F238E27FC236}">
                <a16:creationId xmlns:a16="http://schemas.microsoft.com/office/drawing/2014/main" id="{292F4723-07FC-2B5E-FBB0-AF2D005091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07" y="1705208"/>
            <a:ext cx="6005583" cy="4005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70311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804F3E-77C5-3203-85F8-27F1B174F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86CF8018-E77A-4E0E-DFD2-816FC6FC4A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6E5F208B-60FB-63F7-7E09-DA2F4B76DFE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United Way of St. Charles 2026 Bridge Run</a:t>
            </a:r>
            <a:endParaRPr lang="en-US" sz="32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0C9A5415-3250-D92A-8A52-6A9085073832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group of people wearing matching t-shirts&#10;&#10;AI-generated content may be incorrect.">
            <a:extLst>
              <a:ext uri="{FF2B5EF4-FFF2-40B4-BE49-F238E27FC236}">
                <a16:creationId xmlns:a16="http://schemas.microsoft.com/office/drawing/2014/main" id="{E8C30EB8-E71B-3372-D084-16A45A0B6C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031" y="1254512"/>
            <a:ext cx="3954036" cy="5334000"/>
          </a:xfrm>
          <a:prstGeom prst="rect">
            <a:avLst/>
          </a:prstGeom>
        </p:spPr>
      </p:pic>
      <p:pic>
        <p:nvPicPr>
          <p:cNvPr id="5" name="Picture 4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0D8F5CAF-0C96-66F8-D1B0-3CC8765FF7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847" y="1556524"/>
            <a:ext cx="6616389" cy="485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364656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8CCE3-10E4-0BE7-07CC-6E3A979E5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D27B32C5-69CC-0A44-927C-EA885E9EF4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657C5094-0987-B2DB-1888-E71FDDA7013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28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Parks and Recreation Outdoor Classroom Ribbon Cutting</a:t>
            </a:r>
            <a:endParaRPr lang="en-US" sz="28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A855CFAC-F704-DDB2-4EE9-6B67EB6B602F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wooden deck with a large canopy&#10;&#10;AI-generated content may be incorrect.">
            <a:extLst>
              <a:ext uri="{FF2B5EF4-FFF2-40B4-BE49-F238E27FC236}">
                <a16:creationId xmlns:a16="http://schemas.microsoft.com/office/drawing/2014/main" id="{2D7F23A8-FEAA-4031-4676-2DBD9DA049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168" y="1208048"/>
            <a:ext cx="3998761" cy="5510560"/>
          </a:xfrm>
          <a:prstGeom prst="rect">
            <a:avLst/>
          </a:prstGeom>
        </p:spPr>
      </p:pic>
      <p:pic>
        <p:nvPicPr>
          <p:cNvPr id="3" name="Picture 2" descr="A person speaking to a group of people sitting on a deck&#10;&#10;AI-generated content may be incorrect.">
            <a:extLst>
              <a:ext uri="{FF2B5EF4-FFF2-40B4-BE49-F238E27FC236}">
                <a16:creationId xmlns:a16="http://schemas.microsoft.com/office/drawing/2014/main" id="{4034F1F0-6E15-7332-F453-81EB235306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0229" y="1593697"/>
            <a:ext cx="6972024" cy="4609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630127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B0C0ED-DBDA-4A35-DBC8-AA4F2679B8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F340200A-2342-5BDE-3D0B-6E2EE6048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E9996C29-79F4-7A91-9950-93C8E89FEE5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Pump Stations Preparing for Hurricane Season</a:t>
            </a:r>
            <a:endParaRPr lang="en-US" sz="32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E152280C-A564-832F-7847-5C3324C1117D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metal object with a hole in the center&#10;&#10;AI-generated content may be incorrect.">
            <a:extLst>
              <a:ext uri="{FF2B5EF4-FFF2-40B4-BE49-F238E27FC236}">
                <a16:creationId xmlns:a16="http://schemas.microsoft.com/office/drawing/2014/main" id="{CB469EA4-CB03-9CC5-211D-02968FA2F0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38" y="1877121"/>
            <a:ext cx="5959122" cy="3958685"/>
          </a:xfrm>
          <a:prstGeom prst="rect">
            <a:avLst/>
          </a:prstGeom>
        </p:spPr>
      </p:pic>
      <p:pic>
        <p:nvPicPr>
          <p:cNvPr id="5" name="Picture 4" descr="A large metal object on a pallet&#10;&#10;AI-generated content may be incorrect.">
            <a:extLst>
              <a:ext uri="{FF2B5EF4-FFF2-40B4-BE49-F238E27FC236}">
                <a16:creationId xmlns:a16="http://schemas.microsoft.com/office/drawing/2014/main" id="{493BC22E-4AD9-0D9A-2428-155C2105C9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4745" y="1881767"/>
            <a:ext cx="6098511" cy="3949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866182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4D7618-DA59-16E9-FD3C-ED03829BCF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41A0D15A-E8CB-6F47-3B32-64306404D5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D725BD68-8BD4-69FD-1984-3A112425F9C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Murray Hill and Destrehan Drive Update</a:t>
            </a:r>
            <a:endParaRPr lang="en-US" sz="32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75F3B875-B8A4-8A59-E715-F3B03841A594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026" name="Picture 2" descr="A construction site with a crane and a house&#10;&#10;AI-generated content may be incorrect.">
            <a:extLst>
              <a:ext uri="{FF2B5EF4-FFF2-40B4-BE49-F238E27FC236}">
                <a16:creationId xmlns:a16="http://schemas.microsoft.com/office/drawing/2014/main" id="{63B45BC0-A079-874F-3052-25C61C630F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56" y="1394087"/>
            <a:ext cx="6529205" cy="4350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 group of men wearing safety vests and helmets&#10;&#10;AI-generated content may be incorrect.">
            <a:extLst>
              <a:ext uri="{FF2B5EF4-FFF2-40B4-BE49-F238E27FC236}">
                <a16:creationId xmlns:a16="http://schemas.microsoft.com/office/drawing/2014/main" id="{66A53CAB-BF50-F4D9-7CC7-CE8C30FECA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15"/>
          <a:stretch>
            <a:fillRect/>
          </a:stretch>
        </p:blipFill>
        <p:spPr bwMode="auto">
          <a:xfrm>
            <a:off x="6844222" y="1394087"/>
            <a:ext cx="5242006" cy="4350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0151559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7DC047-33A6-C71F-31C5-758DEB07BA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7276784B-AA04-C5CA-9DC9-9E71C273E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0F7DF0CE-8EC3-5073-D915-643CD93142A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East Bank Water Treatment Maintenance</a:t>
            </a:r>
            <a:endParaRPr lang="en-US" sz="16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86A8CBF3-CB9F-3F37-969B-910D87AA02D9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person spraying water on pipes&#10;&#10;AI-generated content may be incorrect.">
            <a:extLst>
              <a:ext uri="{FF2B5EF4-FFF2-40B4-BE49-F238E27FC236}">
                <a16:creationId xmlns:a16="http://schemas.microsoft.com/office/drawing/2014/main" id="{07293A7B-80FC-DA7C-A316-AEC34CE9C8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972" y="1860468"/>
            <a:ext cx="5974811" cy="3978234"/>
          </a:xfrm>
          <a:prstGeom prst="rect">
            <a:avLst/>
          </a:prstGeom>
        </p:spPr>
      </p:pic>
      <p:pic>
        <p:nvPicPr>
          <p:cNvPr id="3" name="Picture 2" descr="A water treatment plant with many pipes&#10;&#10;AI-generated content may be incorrect.">
            <a:extLst>
              <a:ext uri="{FF2B5EF4-FFF2-40B4-BE49-F238E27FC236}">
                <a16:creationId xmlns:a16="http://schemas.microsoft.com/office/drawing/2014/main" id="{3D3AFC88-D584-B186-BA68-42E0902974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2" y="1862942"/>
            <a:ext cx="6093565" cy="397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888602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A7002B-43DD-2BF1-ACAB-B5DF352F4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163D9265-FF44-7A39-5EC8-DA716CCC03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F3479438-5E48-EBA9-7424-B580A97B133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6" y="73461"/>
            <a:ext cx="10817003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2800" b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St. Charles Parish Hospital Intensive Outpatient Program Ribbon Cutting</a:t>
            </a:r>
            <a:endParaRPr lang="en-US" sz="2800" dirty="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25330742-AE26-44D4-9272-0564457E8B31}"/>
              </a:ext>
            </a:extLst>
          </p:cNvPr>
          <p:cNvSpPr/>
          <p:nvPr/>
        </p:nvSpPr>
        <p:spPr>
          <a:xfrm>
            <a:off x="217523" y="1113317"/>
            <a:ext cx="10706509" cy="3273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building with a parking lot and a parking lot&#10;&#10;AI-generated content may be incorrect.">
            <a:extLst>
              <a:ext uri="{FF2B5EF4-FFF2-40B4-BE49-F238E27FC236}">
                <a16:creationId xmlns:a16="http://schemas.microsoft.com/office/drawing/2014/main" id="{A61BB437-F4E9-6ED6-DCA0-06A54F629F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5694" y="1839950"/>
            <a:ext cx="6030951" cy="4051610"/>
          </a:xfrm>
          <a:prstGeom prst="rect">
            <a:avLst/>
          </a:prstGeom>
        </p:spPr>
      </p:pic>
      <p:pic>
        <p:nvPicPr>
          <p:cNvPr id="5" name="Picture 4" descr="A group of people standing in front of a blue ribbon&#10;&#10;AI-generated content may be incorrect.">
            <a:extLst>
              <a:ext uri="{FF2B5EF4-FFF2-40B4-BE49-F238E27FC236}">
                <a16:creationId xmlns:a16="http://schemas.microsoft.com/office/drawing/2014/main" id="{7E93CF9C-6124-CA99-A8CE-4433EA1914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86" y="1844596"/>
            <a:ext cx="6077416" cy="4051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03623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059C89-CB6C-FD04-EA16-8A9B872D87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315E20E0-274E-9FC3-D6E4-5581171D9F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CFAFB39D-54C1-230D-85C3-0A8100F971E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St. Charles Parish Animal Shelter Rabies Drive</a:t>
            </a:r>
            <a:endParaRPr lang="en-US" sz="32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5DCFE82C-1B12-48EA-EDEC-0BB898B9EE61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dog sitting on a cat&amp;#39;s back&#10;&#10;AI-generated content may be incorrect.">
            <a:extLst>
              <a:ext uri="{FF2B5EF4-FFF2-40B4-BE49-F238E27FC236}">
                <a16:creationId xmlns:a16="http://schemas.microsoft.com/office/drawing/2014/main" id="{592C7A1C-DDDB-F7E5-6E13-6F0B56AF04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51" y="1403798"/>
            <a:ext cx="5270855" cy="5138854"/>
          </a:xfrm>
          <a:prstGeom prst="rect">
            <a:avLst/>
          </a:prstGeom>
        </p:spPr>
      </p:pic>
      <p:pic>
        <p:nvPicPr>
          <p:cNvPr id="6" name="Picture 5" descr="A person holding a dog&#10;&#10;AI-generated content may be incorrect.">
            <a:extLst>
              <a:ext uri="{FF2B5EF4-FFF2-40B4-BE49-F238E27FC236}">
                <a16:creationId xmlns:a16="http://schemas.microsoft.com/office/drawing/2014/main" id="{F58DBE49-F33D-1AA8-6798-48DB755327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6386" y="1820883"/>
            <a:ext cx="6452189" cy="4304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876479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503EB-7BD9-4772-82DE-D73FCBC3E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0F1AD25F-D93C-FEF4-46C0-5A33DA1BA6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9B820D8A-2BE3-A71F-095E-F62889D45DA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Trash Bash Registration Reminder</a:t>
            </a:r>
            <a:endParaRPr lang="en-US" sz="160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22AA24D3-D907-9174-79C7-2B1E1230B6BD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B0ECE4-57E2-5B99-EEEB-05E224EF35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642" y="1401203"/>
            <a:ext cx="4974549" cy="4957949"/>
          </a:xfrm>
          <a:prstGeom prst="rect">
            <a:avLst/>
          </a:prstGeom>
        </p:spPr>
      </p:pic>
      <p:pic>
        <p:nvPicPr>
          <p:cNvPr id="2" name="Picture 1" descr="A group of people in matching shirts posing for a picture&#10;&#10;AI-generated content may be incorrect.">
            <a:extLst>
              <a:ext uri="{FF2B5EF4-FFF2-40B4-BE49-F238E27FC236}">
                <a16:creationId xmlns:a16="http://schemas.microsoft.com/office/drawing/2014/main" id="{52E6D534-0A65-DA46-0960-AD9BD9DCB1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2205" y="1712025"/>
            <a:ext cx="6459720" cy="4215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901370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036969-B293-78A7-CDA9-212C90717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55CEDFDD-1F77-8E39-DFDE-CB06B8115E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C1D6EA9D-8B51-3079-E824-3C0538CAA96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Louisiana Philharmonic Orchestra Event</a:t>
            </a:r>
            <a:endParaRPr lang="en-US" sz="320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DC3476A6-42E4-5828-440B-4C9C624FE927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poster for a concert&#10;&#10;AI-generated content may be incorrect.">
            <a:extLst>
              <a:ext uri="{FF2B5EF4-FFF2-40B4-BE49-F238E27FC236}">
                <a16:creationId xmlns:a16="http://schemas.microsoft.com/office/drawing/2014/main" id="{EAE8119E-180C-8F81-DA33-B7C67E53F0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3751" y="1206500"/>
            <a:ext cx="9664500" cy="54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669436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4313C-FD65-5D25-ACCB-096C7B8B0E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F8C4F12F-4B65-9955-DFC0-96C6E60311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DD73D268-840D-2F64-B044-5FB7E94030A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America 250 T-shirt Orders</a:t>
            </a:r>
            <a:endParaRPr lang="en-US" sz="32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A281EBA9-F688-1CD0-8D49-5E8D641B1521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t-shirt with text and a flag&#10;&#10;AI-generated content may be incorrect.">
            <a:extLst>
              <a:ext uri="{FF2B5EF4-FFF2-40B4-BE49-F238E27FC236}">
                <a16:creationId xmlns:a16="http://schemas.microsoft.com/office/drawing/2014/main" id="{FDA554F7-C476-86D8-1674-E3E56D827D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0064" y="1330015"/>
            <a:ext cx="5117945" cy="503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227316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38F5FE-FEF4-4288-C15C-C4152A26DE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12A19DFC-B667-CBFC-AF86-45B12260B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1745CA37-548D-6662-B33A-B4E8FB8AB87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February Sales Tax Comparison </a:t>
            </a:r>
            <a:endParaRPr lang="en-US" sz="16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2DBDA754-3A1A-24C5-B7B0-73755D894F2C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screenshot of a spreadsheet&#10;&#10;AI-generated content may be incorrect.">
            <a:extLst>
              <a:ext uri="{FF2B5EF4-FFF2-40B4-BE49-F238E27FC236}">
                <a16:creationId xmlns:a16="http://schemas.microsoft.com/office/drawing/2014/main" id="{D5DA361B-B2AD-783A-B9EB-B22E2E0DDB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4774" y="1529443"/>
            <a:ext cx="8793801" cy="4877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538241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8" name="Title 1"/>
          <p:cNvSpPr txBox="1">
            <a:spLocks noGrp="1"/>
          </p:cNvSpPr>
          <p:nvPr>
            <p:ph type="ctrTitle"/>
          </p:nvPr>
        </p:nvSpPr>
        <p:spPr>
          <a:xfrm>
            <a:off x="408054" y="2792801"/>
            <a:ext cx="6184394" cy="879476"/>
          </a:xfrm>
          <a:prstGeom prst="rect">
            <a:avLst/>
          </a:prstGeom>
        </p:spPr>
        <p:txBody>
          <a:bodyPr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St. Charles Parish</a:t>
            </a:r>
          </a:p>
        </p:txBody>
      </p:sp>
      <p:sp>
        <p:nvSpPr>
          <p:cNvPr id="159" name="Subtitle 2"/>
          <p:cNvSpPr txBox="1">
            <a:spLocks noGrp="1"/>
          </p:cNvSpPr>
          <p:nvPr>
            <p:ph type="subTitle" sz="quarter" idx="1"/>
          </p:nvPr>
        </p:nvSpPr>
        <p:spPr>
          <a:xfrm>
            <a:off x="792102" y="3960419"/>
            <a:ext cx="5416298" cy="2822939"/>
          </a:xfrm>
          <a:prstGeom prst="rect">
            <a:avLst/>
          </a:prstGeom>
        </p:spPr>
        <p:txBody>
          <a:bodyPr lIns="45719" tIns="45720" rIns="45719" bIns="45720" anchor="t">
            <a:normAutofit/>
          </a:bodyPr>
          <a:lstStyle/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Parish President’s Report</a:t>
            </a:r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endParaRPr/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r>
              <a:rPr lang="en-US"/>
              <a:t>April 6,</a:t>
            </a:r>
            <a:r>
              <a:t> 202</a:t>
            </a:r>
            <a:r>
              <a:rPr lang="en-US"/>
              <a:t>6</a:t>
            </a: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President Matthew Jewell</a:t>
            </a:r>
          </a:p>
        </p:txBody>
      </p:sp>
      <p:sp>
        <p:nvSpPr>
          <p:cNvPr id="160" name="Straight Connector 4"/>
          <p:cNvSpPr/>
          <p:nvPr/>
        </p:nvSpPr>
        <p:spPr>
          <a:xfrm>
            <a:off x="1359723" y="3773906"/>
            <a:ext cx="4281056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9345bf0-9016-424c-8ea8-e5c8e02a8ca4" xsi:nil="true"/>
    <lcf76f155ced4ddcb4097134ff3c332f xmlns="cc72c3a5-db58-4907-bb02-ec3b176782e3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62433BE08B044D9EA1F323D8D067FC" ma:contentTypeVersion="19" ma:contentTypeDescription="Create a new document." ma:contentTypeScope="" ma:versionID="b86b8785eaf7efc3c03d86567b161d63">
  <xsd:schema xmlns:xsd="http://www.w3.org/2001/XMLSchema" xmlns:xs="http://www.w3.org/2001/XMLSchema" xmlns:p="http://schemas.microsoft.com/office/2006/metadata/properties" xmlns:ns2="cc72c3a5-db58-4907-bb02-ec3b176782e3" xmlns:ns3="59345bf0-9016-424c-8ea8-e5c8e02a8ca4" targetNamespace="http://schemas.microsoft.com/office/2006/metadata/properties" ma:root="true" ma:fieldsID="0cb0e2bebdf8ae561bf0849f87d479a7" ns2:_="" ns3:_="">
    <xsd:import namespace="cc72c3a5-db58-4907-bb02-ec3b176782e3"/>
    <xsd:import namespace="59345bf0-9016-424c-8ea8-e5c8e02a8c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72c3a5-db58-4907-bb02-ec3b176782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a07d180f-2ffd-4990-bba6-5c5e6d32b4a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345bf0-9016-424c-8ea8-e5c8e02a8ca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da47f749-7c93-4344-900d-5622d9ce6830}" ma:internalName="TaxCatchAll" ma:showField="CatchAllData" ma:web="59345bf0-9016-424c-8ea8-e5c8e02a8c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E9A4A55-DA1C-47EB-9907-07BA54F54880}">
  <ds:schemaRefs>
    <ds:schemaRef ds:uri="59345bf0-9016-424c-8ea8-e5c8e02a8ca4"/>
    <ds:schemaRef ds:uri="cc72c3a5-db58-4907-bb02-ec3b176782e3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EDBCB5A-14A6-421C-88F5-CADE9F187F03}">
  <ds:schemaRefs>
    <ds:schemaRef ds:uri="59345bf0-9016-424c-8ea8-e5c8e02a8ca4"/>
    <ds:schemaRef ds:uri="cc72c3a5-db58-4907-bb02-ec3b176782e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7FE002C4-0317-44E0-BC70-71598D22128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100</Words>
  <Application>Microsoft Office PowerPoint</Application>
  <PresentationFormat>Widescreen</PresentationFormat>
  <Paragraphs>24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St. Charles Parish</vt:lpstr>
      <vt:lpstr>2026 Civil Service Awards</vt:lpstr>
      <vt:lpstr>United Way of St. Charles 2026 Bridge Run</vt:lpstr>
      <vt:lpstr>Parks and Recreation Outdoor Classroom Ribbon Cutting</vt:lpstr>
      <vt:lpstr>Pump Stations Preparing for Hurricane Season</vt:lpstr>
      <vt:lpstr>Murray Hill and Destrehan Drive Update</vt:lpstr>
      <vt:lpstr>East Bank Water Treatment Maintenance</vt:lpstr>
      <vt:lpstr>St. Charles Parish Hospital Intensive Outpatient Program Ribbon Cutting</vt:lpstr>
      <vt:lpstr>St. Charles Parish Animal Shelter Rabies Drive</vt:lpstr>
      <vt:lpstr>Trash Bash Registration Reminder</vt:lpstr>
      <vt:lpstr>Louisiana Philharmonic Orchestra Event</vt:lpstr>
      <vt:lpstr>America 250 T-shirt Orders</vt:lpstr>
      <vt:lpstr>February Sales Tax Comparison </vt:lpstr>
      <vt:lpstr>St. Charles Parish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Francesca Blanchard</dc:creator>
  <cp:lastModifiedBy>Francesca Blanchard</cp:lastModifiedBy>
  <cp:revision>95</cp:revision>
  <cp:lastPrinted>2026-01-26T16:19:01Z</cp:lastPrinted>
  <dcterms:modified xsi:type="dcterms:W3CDTF">2026-04-06T15:49:11Z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0x0101004262433BE08B044D9EA1F323D8D067FC</vt:lpwstr>
  </property>
  <property fmtid="{D5CDD505-2E9C-101B-9397-08002B2CF9AE}" pid="3" name="MediaServiceImageTags">
    <vt:lpwstr/>
  </property>
</Properties>
</file>