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24282A"/>
                </a:solidFill>
                <a:latin typeface="Arial Narrow"/>
                <a:cs typeface="Arial Narro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736269" y="997711"/>
            <a:ext cx="8164830" cy="0"/>
          </a:xfrm>
          <a:custGeom>
            <a:avLst/>
            <a:gdLst/>
            <a:ahLst/>
            <a:cxnLst/>
            <a:rect l="l" t="t" r="r" b="b"/>
            <a:pathLst>
              <a:path w="8164830" h="0">
                <a:moveTo>
                  <a:pt x="0" y="0"/>
                </a:moveTo>
                <a:lnTo>
                  <a:pt x="8164271" y="0"/>
                </a:lnTo>
              </a:path>
            </a:pathLst>
          </a:custGeom>
          <a:ln w="19050">
            <a:solidFill>
              <a:srgbClr val="00956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24282A"/>
                </a:solidFill>
                <a:latin typeface="Arial Narrow"/>
                <a:cs typeface="Arial Narro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24282A"/>
                </a:solidFill>
                <a:latin typeface="Arial Narrow"/>
                <a:cs typeface="Arial Narro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24282A"/>
                </a:solidFill>
                <a:latin typeface="Arial Narrow"/>
                <a:cs typeface="Arial Narro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40130" y="251206"/>
            <a:ext cx="8574024" cy="696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24282A"/>
                </a:solidFill>
                <a:latin typeface="Arial Narrow"/>
                <a:cs typeface="Arial Narro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16838" y="1281302"/>
            <a:ext cx="5378450" cy="40373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3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jpg"/><Relationship Id="rId4" Type="http://schemas.openxmlformats.org/officeDocument/2006/relationships/image" Target="../media/image7.png"/><Relationship Id="rId5" Type="http://schemas.openxmlformats.org/officeDocument/2006/relationships/image" Target="../media/image8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Relationship Id="rId3" Type="http://schemas.openxmlformats.org/officeDocument/2006/relationships/image" Target="../media/image14.jpg"/><Relationship Id="rId4" Type="http://schemas.openxmlformats.org/officeDocument/2006/relationships/image" Target="../media/image15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Relationship Id="rId3" Type="http://schemas.openxmlformats.org/officeDocument/2006/relationships/image" Target="../media/image20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323847" y="3210432"/>
            <a:ext cx="4281170" cy="0"/>
          </a:xfrm>
          <a:custGeom>
            <a:avLst/>
            <a:gdLst/>
            <a:ahLst/>
            <a:cxnLst/>
            <a:rect l="l" t="t" r="r" b="b"/>
            <a:pathLst>
              <a:path w="4281170" h="0">
                <a:moveTo>
                  <a:pt x="0" y="0"/>
                </a:moveTo>
                <a:lnTo>
                  <a:pt x="4281043" y="0"/>
                </a:lnTo>
              </a:path>
            </a:pathLst>
          </a:custGeom>
          <a:ln w="19050">
            <a:solidFill>
              <a:srgbClr val="00956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677062" y="1196467"/>
            <a:ext cx="5575300" cy="1732280"/>
          </a:xfrm>
          <a:prstGeom prst="rect"/>
        </p:spPr>
        <p:txBody>
          <a:bodyPr wrap="square" lIns="0" tIns="73025" rIns="0" bIns="0" rtlCol="0" vert="horz">
            <a:spAutoFit/>
          </a:bodyPr>
          <a:lstStyle/>
          <a:p>
            <a:pPr algn="ctr" marL="12700" marR="5080" indent="-1270">
              <a:lnSpc>
                <a:spcPct val="90000"/>
              </a:lnSpc>
              <a:spcBef>
                <a:spcPts val="575"/>
              </a:spcBef>
            </a:pPr>
            <a:r>
              <a:rPr dirty="0" sz="4000">
                <a:solidFill>
                  <a:srgbClr val="FFFFFF"/>
                </a:solidFill>
              </a:rPr>
              <a:t>St.</a:t>
            </a:r>
            <a:r>
              <a:rPr dirty="0" sz="4000" spc="-120">
                <a:solidFill>
                  <a:srgbClr val="FFFFFF"/>
                </a:solidFill>
              </a:rPr>
              <a:t> </a:t>
            </a:r>
            <a:r>
              <a:rPr dirty="0" sz="4000">
                <a:solidFill>
                  <a:srgbClr val="FFFFFF"/>
                </a:solidFill>
              </a:rPr>
              <a:t>Charles</a:t>
            </a:r>
            <a:r>
              <a:rPr dirty="0" sz="4000" spc="-105">
                <a:solidFill>
                  <a:srgbClr val="FFFFFF"/>
                </a:solidFill>
              </a:rPr>
              <a:t> </a:t>
            </a:r>
            <a:r>
              <a:rPr dirty="0" sz="4000" spc="-10">
                <a:solidFill>
                  <a:srgbClr val="FFFFFF"/>
                </a:solidFill>
              </a:rPr>
              <a:t>Parish </a:t>
            </a:r>
            <a:r>
              <a:rPr dirty="0" sz="4000">
                <a:solidFill>
                  <a:srgbClr val="FFFFFF"/>
                </a:solidFill>
              </a:rPr>
              <a:t>Department</a:t>
            </a:r>
            <a:r>
              <a:rPr dirty="0" sz="4000" spc="-5">
                <a:solidFill>
                  <a:srgbClr val="FFFFFF"/>
                </a:solidFill>
              </a:rPr>
              <a:t> </a:t>
            </a:r>
            <a:r>
              <a:rPr dirty="0" sz="4000">
                <a:solidFill>
                  <a:srgbClr val="FFFFFF"/>
                </a:solidFill>
              </a:rPr>
              <a:t>of</a:t>
            </a:r>
            <a:r>
              <a:rPr dirty="0" sz="4000" spc="-5">
                <a:solidFill>
                  <a:srgbClr val="FFFFFF"/>
                </a:solidFill>
              </a:rPr>
              <a:t> </a:t>
            </a:r>
            <a:r>
              <a:rPr dirty="0" sz="4000">
                <a:solidFill>
                  <a:srgbClr val="FFFFFF"/>
                </a:solidFill>
              </a:rPr>
              <a:t>Planning</a:t>
            </a:r>
            <a:r>
              <a:rPr dirty="0" sz="4000" spc="-5">
                <a:solidFill>
                  <a:srgbClr val="FFFFFF"/>
                </a:solidFill>
              </a:rPr>
              <a:t> </a:t>
            </a:r>
            <a:r>
              <a:rPr dirty="0" sz="4000" spc="-25">
                <a:solidFill>
                  <a:srgbClr val="FFFFFF"/>
                </a:solidFill>
              </a:rPr>
              <a:t>and </a:t>
            </a:r>
            <a:r>
              <a:rPr dirty="0" sz="4000" spc="-10">
                <a:solidFill>
                  <a:srgbClr val="FFFFFF"/>
                </a:solidFill>
              </a:rPr>
              <a:t>Zoning</a:t>
            </a:r>
            <a:endParaRPr sz="4000"/>
          </a:p>
        </p:txBody>
      </p:sp>
      <p:sp>
        <p:nvSpPr>
          <p:cNvPr id="5" name="object 5"/>
          <p:cNvSpPr txBox="1"/>
          <p:nvPr/>
        </p:nvSpPr>
        <p:spPr>
          <a:xfrm>
            <a:off x="907186" y="3486150"/>
            <a:ext cx="5110480" cy="25234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381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FFFFFF"/>
                </a:solidFill>
                <a:latin typeface="Arial"/>
                <a:cs typeface="Arial"/>
              </a:rPr>
              <a:t>Report</a:t>
            </a:r>
            <a:r>
              <a:rPr dirty="0" sz="2000" spc="-4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20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FFFF"/>
                </a:solidFill>
                <a:latin typeface="Arial"/>
                <a:cs typeface="Arial"/>
              </a:rPr>
              <a:t>Parish</a:t>
            </a:r>
            <a:r>
              <a:rPr dirty="0" sz="20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Council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0"/>
              </a:spcBef>
            </a:pPr>
            <a:endParaRPr sz="2000">
              <a:latin typeface="Arial"/>
              <a:cs typeface="Arial"/>
            </a:endParaRPr>
          </a:p>
          <a:p>
            <a:pPr algn="ctr" marL="1905">
              <a:lnSpc>
                <a:spcPct val="100000"/>
              </a:lnSpc>
            </a:pPr>
            <a:r>
              <a:rPr dirty="0" sz="2000" b="1">
                <a:solidFill>
                  <a:srgbClr val="FFFFFF"/>
                </a:solidFill>
                <a:latin typeface="Arial"/>
                <a:cs typeface="Arial"/>
              </a:rPr>
              <a:t>June</a:t>
            </a:r>
            <a:r>
              <a:rPr dirty="0" sz="20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FFFF"/>
                </a:solidFill>
                <a:latin typeface="Arial"/>
                <a:cs typeface="Arial"/>
              </a:rPr>
              <a:t>1,</a:t>
            </a:r>
            <a:r>
              <a:rPr dirty="0" sz="20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000" spc="-20" b="1">
                <a:solidFill>
                  <a:srgbClr val="FFFFFF"/>
                </a:solidFill>
                <a:latin typeface="Arial"/>
                <a:cs typeface="Arial"/>
              </a:rPr>
              <a:t>2026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>
              <a:latin typeface="Arial"/>
              <a:cs typeface="Arial"/>
            </a:endParaRPr>
          </a:p>
          <a:p>
            <a:pPr algn="ctr" marL="12065" marR="5080">
              <a:lnSpc>
                <a:spcPts val="3020"/>
              </a:lnSpc>
            </a:pPr>
            <a:r>
              <a:rPr dirty="0" sz="2800" b="1">
                <a:solidFill>
                  <a:srgbClr val="FFFFFF"/>
                </a:solidFill>
                <a:latin typeface="Arial"/>
                <a:cs typeface="Arial"/>
              </a:rPr>
              <a:t>Director:</a:t>
            </a:r>
            <a:r>
              <a:rPr dirty="0" sz="2800" spc="-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Arial"/>
                <a:cs typeface="Arial"/>
              </a:rPr>
              <a:t>Michael</a:t>
            </a:r>
            <a:r>
              <a:rPr dirty="0" sz="2800" spc="-16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FFFFFF"/>
                </a:solidFill>
                <a:latin typeface="Arial"/>
                <a:cs typeface="Arial"/>
              </a:rPr>
              <a:t>Albert,</a:t>
            </a:r>
            <a:r>
              <a:rPr dirty="0" sz="2800" spc="-18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35" b="1">
                <a:solidFill>
                  <a:srgbClr val="FFFFFF"/>
                </a:solidFill>
                <a:latin typeface="Arial"/>
                <a:cs typeface="Arial"/>
              </a:rPr>
              <a:t>AICP, </a:t>
            </a:r>
            <a:r>
              <a:rPr dirty="0" sz="2800" spc="-25" b="1">
                <a:solidFill>
                  <a:srgbClr val="FFFFFF"/>
                </a:solidFill>
                <a:latin typeface="Arial"/>
                <a:cs typeface="Arial"/>
              </a:rPr>
              <a:t>CFM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323847" y="3210432"/>
            <a:ext cx="4281170" cy="0"/>
          </a:xfrm>
          <a:custGeom>
            <a:avLst/>
            <a:gdLst/>
            <a:ahLst/>
            <a:cxnLst/>
            <a:rect l="l" t="t" r="r" b="b"/>
            <a:pathLst>
              <a:path w="4281170" h="0">
                <a:moveTo>
                  <a:pt x="0" y="0"/>
                </a:moveTo>
                <a:lnTo>
                  <a:pt x="4281043" y="0"/>
                </a:lnTo>
              </a:path>
            </a:pathLst>
          </a:custGeom>
          <a:ln w="19050">
            <a:solidFill>
              <a:srgbClr val="00956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677062" y="1659762"/>
            <a:ext cx="5575300" cy="1183640"/>
          </a:xfrm>
          <a:prstGeom prst="rect"/>
        </p:spPr>
        <p:txBody>
          <a:bodyPr wrap="square" lIns="0" tIns="81280" rIns="0" bIns="0" rtlCol="0" vert="horz">
            <a:spAutoFit/>
          </a:bodyPr>
          <a:lstStyle/>
          <a:p>
            <a:pPr marL="2092960" marR="5080" indent="-2080895">
              <a:lnSpc>
                <a:spcPts val="4320"/>
              </a:lnSpc>
              <a:spcBef>
                <a:spcPts val="640"/>
              </a:spcBef>
            </a:pPr>
            <a:r>
              <a:rPr dirty="0" sz="4000">
                <a:solidFill>
                  <a:srgbClr val="FFFFFF"/>
                </a:solidFill>
              </a:rPr>
              <a:t>Department</a:t>
            </a:r>
            <a:r>
              <a:rPr dirty="0" sz="4000" spc="-5">
                <a:solidFill>
                  <a:srgbClr val="FFFFFF"/>
                </a:solidFill>
              </a:rPr>
              <a:t> </a:t>
            </a:r>
            <a:r>
              <a:rPr dirty="0" sz="4000">
                <a:solidFill>
                  <a:srgbClr val="FFFFFF"/>
                </a:solidFill>
              </a:rPr>
              <a:t>of</a:t>
            </a:r>
            <a:r>
              <a:rPr dirty="0" sz="4000" spc="-5">
                <a:solidFill>
                  <a:srgbClr val="FFFFFF"/>
                </a:solidFill>
              </a:rPr>
              <a:t> </a:t>
            </a:r>
            <a:r>
              <a:rPr dirty="0" sz="4000">
                <a:solidFill>
                  <a:srgbClr val="FFFFFF"/>
                </a:solidFill>
              </a:rPr>
              <a:t>Planning</a:t>
            </a:r>
            <a:r>
              <a:rPr dirty="0" sz="4000" spc="-5">
                <a:solidFill>
                  <a:srgbClr val="FFFFFF"/>
                </a:solidFill>
              </a:rPr>
              <a:t> </a:t>
            </a:r>
            <a:r>
              <a:rPr dirty="0" sz="4000" spc="-25">
                <a:solidFill>
                  <a:srgbClr val="FFFFFF"/>
                </a:solidFill>
              </a:rPr>
              <a:t>and </a:t>
            </a:r>
            <a:r>
              <a:rPr dirty="0" sz="4000" spc="-10">
                <a:solidFill>
                  <a:srgbClr val="FFFFFF"/>
                </a:solidFill>
              </a:rPr>
              <a:t>Zoning</a:t>
            </a:r>
            <a:endParaRPr sz="4000"/>
          </a:p>
        </p:txBody>
      </p:sp>
      <p:sp>
        <p:nvSpPr>
          <p:cNvPr id="5" name="object 5"/>
          <p:cNvSpPr txBox="1"/>
          <p:nvPr/>
        </p:nvSpPr>
        <p:spPr>
          <a:xfrm>
            <a:off x="1902714" y="3775075"/>
            <a:ext cx="3123565" cy="2362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FFFFF"/>
                </a:solidFill>
                <a:latin typeface="Arial"/>
                <a:cs typeface="Arial"/>
              </a:rPr>
              <a:t>Land</a:t>
            </a:r>
            <a:r>
              <a:rPr dirty="0" sz="21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100" b="1">
                <a:solidFill>
                  <a:srgbClr val="FFFFFF"/>
                </a:solidFill>
                <a:latin typeface="Arial"/>
                <a:cs typeface="Arial"/>
              </a:rPr>
              <a:t>Use</a:t>
            </a:r>
            <a:r>
              <a:rPr dirty="0" sz="2100" spc="-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100" spc="-10" b="1">
                <a:solidFill>
                  <a:srgbClr val="FFFFFF"/>
                </a:solidFill>
                <a:latin typeface="Arial"/>
                <a:cs typeface="Arial"/>
              </a:rPr>
              <a:t>Planning</a:t>
            </a:r>
            <a:endParaRPr sz="2100">
              <a:latin typeface="Arial"/>
              <a:cs typeface="Arial"/>
            </a:endParaRPr>
          </a:p>
          <a:p>
            <a:pPr algn="ctr" marL="12700" marR="5080">
              <a:lnSpc>
                <a:spcPts val="2270"/>
              </a:lnSpc>
              <a:spcBef>
                <a:spcPts val="2300"/>
              </a:spcBef>
            </a:pPr>
            <a:r>
              <a:rPr dirty="0" sz="2100" b="1">
                <a:solidFill>
                  <a:srgbClr val="FFFFFF"/>
                </a:solidFill>
                <a:latin typeface="Arial"/>
                <a:cs typeface="Arial"/>
              </a:rPr>
              <a:t>Coastal</a:t>
            </a:r>
            <a:r>
              <a:rPr dirty="0" sz="21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100" spc="-10" b="1">
                <a:solidFill>
                  <a:srgbClr val="FFFFFF"/>
                </a:solidFill>
                <a:latin typeface="Arial"/>
                <a:cs typeface="Arial"/>
              </a:rPr>
              <a:t>Zone/Floodplain Management</a:t>
            </a:r>
            <a:endParaRPr sz="2100">
              <a:latin typeface="Arial"/>
              <a:cs typeface="Arial"/>
            </a:endParaRPr>
          </a:p>
          <a:p>
            <a:pPr algn="ctr" marL="376555" marR="368935">
              <a:lnSpc>
                <a:spcPts val="4540"/>
              </a:lnSpc>
              <a:spcBef>
                <a:spcPts val="250"/>
              </a:spcBef>
            </a:pPr>
            <a:r>
              <a:rPr dirty="0" sz="2100" b="1">
                <a:solidFill>
                  <a:srgbClr val="FFFFFF"/>
                </a:solidFill>
                <a:latin typeface="Arial"/>
                <a:cs typeface="Arial"/>
              </a:rPr>
              <a:t>Code</a:t>
            </a:r>
            <a:r>
              <a:rPr dirty="0" sz="21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100" spc="-10" b="1">
                <a:solidFill>
                  <a:srgbClr val="FFFFFF"/>
                </a:solidFill>
                <a:latin typeface="Arial"/>
                <a:cs typeface="Arial"/>
              </a:rPr>
              <a:t>Enforcement Permitting</a:t>
            </a:r>
            <a:endParaRPr sz="2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/>
              <a:t>2025</a:t>
            </a:r>
            <a:r>
              <a:rPr dirty="0" spc="-210"/>
              <a:t> </a:t>
            </a:r>
            <a:r>
              <a:rPr dirty="0" spc="-10"/>
              <a:t>Accomplishments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736269" y="988186"/>
            <a:ext cx="10565765" cy="5577840"/>
            <a:chOff x="736269" y="988186"/>
            <a:chExt cx="10565765" cy="5577840"/>
          </a:xfrm>
        </p:grpSpPr>
        <p:sp>
          <p:nvSpPr>
            <p:cNvPr id="5" name="object 5"/>
            <p:cNvSpPr/>
            <p:nvPr/>
          </p:nvSpPr>
          <p:spPr>
            <a:xfrm>
              <a:off x="736269" y="997711"/>
              <a:ext cx="8164830" cy="0"/>
            </a:xfrm>
            <a:custGeom>
              <a:avLst/>
              <a:gdLst/>
              <a:ahLst/>
              <a:cxnLst/>
              <a:rect l="l" t="t" r="r" b="b"/>
              <a:pathLst>
                <a:path w="8164830" h="0">
                  <a:moveTo>
                    <a:pt x="0" y="0"/>
                  </a:moveTo>
                  <a:lnTo>
                    <a:pt x="8164271" y="0"/>
                  </a:lnTo>
                </a:path>
              </a:pathLst>
            </a:custGeom>
            <a:ln w="19050">
              <a:solidFill>
                <a:srgbClr val="00956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56070" y="1031735"/>
              <a:ext cx="4645914" cy="5533771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840130" y="1561338"/>
            <a:ext cx="5385435" cy="45986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5"/>
              </a:spcBef>
              <a:buChar char="•"/>
              <a:tabLst>
                <a:tab pos="299085" algn="l"/>
              </a:tabLst>
            </a:pP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Lowered</a:t>
            </a:r>
            <a:r>
              <a:rPr dirty="0" sz="2000" spc="-7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St.</a:t>
            </a:r>
            <a:r>
              <a:rPr dirty="0" sz="20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Charles</a:t>
            </a:r>
            <a:r>
              <a:rPr dirty="0" sz="20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Parish’s</a:t>
            </a:r>
            <a:r>
              <a:rPr dirty="0" sz="20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CRS</a:t>
            </a:r>
            <a:r>
              <a:rPr dirty="0" sz="20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rating</a:t>
            </a:r>
            <a:r>
              <a:rPr dirty="0" sz="2000" spc="-6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20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50">
                <a:solidFill>
                  <a:srgbClr val="24282A"/>
                </a:solidFill>
                <a:latin typeface="Arial"/>
                <a:cs typeface="Arial"/>
              </a:rPr>
              <a:t>a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“6”</a:t>
            </a:r>
            <a:r>
              <a:rPr dirty="0" sz="20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granting</a:t>
            </a:r>
            <a:r>
              <a:rPr dirty="0" sz="20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a</a:t>
            </a:r>
            <a:r>
              <a:rPr dirty="0" sz="20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20%</a:t>
            </a:r>
            <a:r>
              <a:rPr dirty="0" sz="20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discount</a:t>
            </a:r>
            <a:r>
              <a:rPr dirty="0" sz="20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on</a:t>
            </a:r>
            <a:r>
              <a:rPr dirty="0" sz="2000" spc="-10">
                <a:solidFill>
                  <a:srgbClr val="24282A"/>
                </a:solidFill>
                <a:latin typeface="Arial"/>
                <a:cs typeface="Arial"/>
              </a:rPr>
              <a:t> full-</a:t>
            </a:r>
            <a:r>
              <a:rPr dirty="0" sz="2000" spc="-20">
                <a:solidFill>
                  <a:srgbClr val="24282A"/>
                </a:solidFill>
                <a:latin typeface="Arial"/>
                <a:cs typeface="Arial"/>
              </a:rPr>
              <a:t>risk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premium</a:t>
            </a:r>
            <a:r>
              <a:rPr dirty="0" sz="20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24282A"/>
                </a:solidFill>
                <a:latin typeface="Arial"/>
                <a:cs typeface="Arial"/>
              </a:rPr>
              <a:t>policies.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5"/>
              </a:spcBef>
              <a:buClr>
                <a:srgbClr val="24282A"/>
              </a:buClr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299085" marR="283845" indent="-287020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Several</a:t>
            </a:r>
            <a:r>
              <a:rPr dirty="0" sz="20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updates</a:t>
            </a:r>
            <a:r>
              <a:rPr dirty="0" sz="20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20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20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Flood</a:t>
            </a:r>
            <a:r>
              <a:rPr dirty="0" sz="20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24282A"/>
                </a:solidFill>
                <a:latin typeface="Arial"/>
                <a:cs typeface="Arial"/>
              </a:rPr>
              <a:t>Damage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Prevention</a:t>
            </a:r>
            <a:r>
              <a:rPr dirty="0" sz="20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Ordinance</a:t>
            </a:r>
            <a:r>
              <a:rPr dirty="0" sz="2000" spc="-8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and</a:t>
            </a:r>
            <a:r>
              <a:rPr dirty="0" sz="20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Wetland</a:t>
            </a:r>
            <a:r>
              <a:rPr dirty="0" sz="20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24282A"/>
                </a:solidFill>
                <a:latin typeface="Arial"/>
                <a:cs typeface="Arial"/>
              </a:rPr>
              <a:t>Zoning District.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0"/>
              </a:spcBef>
              <a:buClr>
                <a:srgbClr val="24282A"/>
              </a:buClr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299085" marR="113030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Drafting</a:t>
            </a:r>
            <a:r>
              <a:rPr dirty="0" sz="20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a</a:t>
            </a:r>
            <a:r>
              <a:rPr dirty="0" sz="20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substantial</a:t>
            </a:r>
            <a:r>
              <a:rPr dirty="0" sz="2000" spc="-6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update</a:t>
            </a:r>
            <a:r>
              <a:rPr dirty="0" sz="20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20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25">
                <a:solidFill>
                  <a:srgbClr val="24282A"/>
                </a:solidFill>
                <a:latin typeface="Arial"/>
                <a:cs typeface="Arial"/>
              </a:rPr>
              <a:t>the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Commercial</a:t>
            </a:r>
            <a:r>
              <a:rPr dirty="0" sz="2000" spc="-9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Zoning</a:t>
            </a:r>
            <a:r>
              <a:rPr dirty="0" sz="2000" spc="-5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District’s</a:t>
            </a:r>
            <a:r>
              <a:rPr dirty="0" sz="2000" spc="-7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organization</a:t>
            </a:r>
            <a:r>
              <a:rPr dirty="0" sz="2000" spc="-8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25">
                <a:solidFill>
                  <a:srgbClr val="24282A"/>
                </a:solidFill>
                <a:latin typeface="Arial"/>
                <a:cs typeface="Arial"/>
              </a:rPr>
              <a:t>at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20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24282A"/>
                </a:solidFill>
                <a:latin typeface="Arial"/>
                <a:cs typeface="Arial"/>
              </a:rPr>
              <a:t>Commission’s</a:t>
            </a:r>
            <a:r>
              <a:rPr dirty="0" sz="20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24282A"/>
                </a:solidFill>
                <a:latin typeface="Arial"/>
                <a:cs typeface="Arial"/>
              </a:rPr>
              <a:t>request.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0"/>
              </a:spcBef>
              <a:buClr>
                <a:srgbClr val="24282A"/>
              </a:buClr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299085" marR="349250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2000" spc="-10">
                <a:solidFill>
                  <a:srgbClr val="24282A"/>
                </a:solidFill>
                <a:latin typeface="Arial"/>
                <a:cs typeface="Arial"/>
              </a:rPr>
              <a:t>Re-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established</a:t>
            </a:r>
            <a:r>
              <a:rPr dirty="0" sz="2000" spc="-8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20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Coastal</a:t>
            </a:r>
            <a:r>
              <a:rPr dirty="0" sz="20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Zone</a:t>
            </a:r>
            <a:r>
              <a:rPr dirty="0" sz="2000" spc="-1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24282A"/>
                </a:solidFill>
                <a:latin typeface="Arial"/>
                <a:cs typeface="Arial"/>
              </a:rPr>
              <a:t>Advisory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Committee</a:t>
            </a:r>
            <a:r>
              <a:rPr dirty="0" sz="2000" spc="-5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and</a:t>
            </a:r>
            <a:r>
              <a:rPr dirty="0" sz="20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hired</a:t>
            </a:r>
            <a:r>
              <a:rPr dirty="0" sz="20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new</a:t>
            </a:r>
            <a:r>
              <a:rPr dirty="0" sz="20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staff</a:t>
            </a:r>
            <a:r>
              <a:rPr dirty="0" sz="2000" spc="-6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25">
                <a:solidFill>
                  <a:srgbClr val="24282A"/>
                </a:solidFill>
                <a:latin typeface="Arial"/>
                <a:cs typeface="Arial"/>
              </a:rPr>
              <a:t>to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professionally</a:t>
            </a:r>
            <a:r>
              <a:rPr dirty="0" sz="2000" spc="-5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guide</a:t>
            </a:r>
            <a:r>
              <a:rPr dirty="0" sz="20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20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24282A"/>
                </a:solidFill>
                <a:latin typeface="Arial"/>
                <a:cs typeface="Arial"/>
              </a:rPr>
              <a:t>process.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/>
              <a:t>P&amp;Z </a:t>
            </a:r>
            <a:r>
              <a:rPr dirty="0" spc="-10"/>
              <a:t>Organization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736269" y="988186"/>
            <a:ext cx="9121140" cy="5156835"/>
            <a:chOff x="736269" y="988186"/>
            <a:chExt cx="9121140" cy="5156835"/>
          </a:xfrm>
        </p:grpSpPr>
        <p:sp>
          <p:nvSpPr>
            <p:cNvPr id="4" name="object 4"/>
            <p:cNvSpPr/>
            <p:nvPr/>
          </p:nvSpPr>
          <p:spPr>
            <a:xfrm>
              <a:off x="736269" y="997711"/>
              <a:ext cx="8164830" cy="0"/>
            </a:xfrm>
            <a:custGeom>
              <a:avLst/>
              <a:gdLst/>
              <a:ahLst/>
              <a:cxnLst/>
              <a:rect l="l" t="t" r="r" b="b"/>
              <a:pathLst>
                <a:path w="8164830" h="0">
                  <a:moveTo>
                    <a:pt x="0" y="0"/>
                  </a:moveTo>
                  <a:lnTo>
                    <a:pt x="8164271" y="0"/>
                  </a:lnTo>
                </a:path>
              </a:pathLst>
            </a:custGeom>
            <a:ln w="19050">
              <a:solidFill>
                <a:srgbClr val="00956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A diagram of a company  AI-generated content may be incorrect.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69057" y="1024127"/>
              <a:ext cx="7488174" cy="512064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158740" y="1473708"/>
            <a:ext cx="4160520" cy="5221605"/>
            <a:chOff x="5158740" y="1473708"/>
            <a:chExt cx="4160520" cy="52216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15128" y="1473708"/>
              <a:ext cx="4047744" cy="27113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10200" y="1668399"/>
              <a:ext cx="3478529" cy="214160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58740" y="4152900"/>
              <a:ext cx="4160519" cy="254203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53939" y="4348467"/>
              <a:ext cx="3591051" cy="1972437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688340" y="1429257"/>
            <a:ext cx="4481195" cy="44938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In</a:t>
            </a:r>
            <a:r>
              <a:rPr dirty="0" sz="2000" spc="-2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2025,</a:t>
            </a:r>
            <a:r>
              <a:rPr dirty="0" sz="2000" spc="-4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2000" spc="-2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Department</a:t>
            </a:r>
            <a:r>
              <a:rPr dirty="0" sz="2000" spc="-5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issued:</a:t>
            </a:r>
            <a:endParaRPr sz="20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763</a:t>
            </a:r>
            <a:r>
              <a:rPr dirty="0" sz="2000" spc="-7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Total</a:t>
            </a:r>
            <a:r>
              <a:rPr dirty="0" sz="2000" spc="-8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Permits</a:t>
            </a:r>
            <a:endParaRPr sz="20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buFont typeface="Arial"/>
              <a:buChar char="•"/>
              <a:tabLst>
                <a:tab pos="756285" algn="l"/>
              </a:tabLst>
            </a:pP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100</a:t>
            </a:r>
            <a:r>
              <a:rPr dirty="0" sz="2000" spc="-2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New</a:t>
            </a:r>
            <a:r>
              <a:rPr dirty="0" sz="2000" spc="-3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Homes</a:t>
            </a:r>
            <a:endParaRPr sz="20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buFont typeface="Arial"/>
              <a:buChar char="•"/>
              <a:tabLst>
                <a:tab pos="756285" algn="l"/>
              </a:tabLst>
            </a:pP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125</a:t>
            </a:r>
            <a:r>
              <a:rPr dirty="0" sz="2000" spc="-2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Renovations</a:t>
            </a:r>
            <a:endParaRPr sz="20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buFont typeface="Arial"/>
              <a:buChar char="•"/>
              <a:tabLst>
                <a:tab pos="756285" algn="l"/>
              </a:tabLst>
            </a:pP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30</a:t>
            </a:r>
            <a:r>
              <a:rPr dirty="0" sz="2000" spc="-2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New</a:t>
            </a:r>
            <a:r>
              <a:rPr dirty="0" sz="2000" spc="-1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Commercial</a:t>
            </a:r>
            <a:endParaRPr sz="20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buFont typeface="Arial"/>
              <a:buChar char="•"/>
              <a:tabLst>
                <a:tab pos="756285" algn="l"/>
              </a:tabLst>
            </a:pP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508</a:t>
            </a:r>
            <a:r>
              <a:rPr dirty="0" sz="2000" spc="-2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Trade</a:t>
            </a:r>
            <a:endParaRPr sz="2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0"/>
              </a:spcBef>
              <a:buClr>
                <a:srgbClr val="24282A"/>
              </a:buClr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299085" marR="5080" indent="-2870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299085" algn="l"/>
              </a:tabLst>
            </a:pP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Trade,</a:t>
            </a:r>
            <a:r>
              <a:rPr dirty="0" sz="2000" spc="-5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Renovation,</a:t>
            </a:r>
            <a:r>
              <a:rPr dirty="0" sz="2000" spc="-3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and</a:t>
            </a:r>
            <a:r>
              <a:rPr dirty="0" sz="2000" spc="-4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New</a:t>
            </a:r>
            <a:r>
              <a:rPr dirty="0" sz="2000" spc="-3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20" b="1">
                <a:solidFill>
                  <a:srgbClr val="24282A"/>
                </a:solidFill>
                <a:latin typeface="Arial"/>
                <a:cs typeface="Arial"/>
              </a:rPr>
              <a:t>Home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Starts</a:t>
            </a:r>
            <a:r>
              <a:rPr dirty="0" sz="2000" spc="-3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accounted</a:t>
            </a:r>
            <a:r>
              <a:rPr dirty="0" sz="2000" spc="-2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for</a:t>
            </a:r>
            <a:r>
              <a:rPr dirty="0" sz="2000" spc="-1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2000" spc="-2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highest volumes.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70"/>
              </a:spcBef>
            </a:pPr>
            <a:endParaRPr sz="2000">
              <a:latin typeface="Arial"/>
              <a:cs typeface="Arial"/>
            </a:endParaRPr>
          </a:p>
          <a:p>
            <a:pPr algn="just" marL="12700" marR="595630">
              <a:lnSpc>
                <a:spcPct val="100000"/>
              </a:lnSpc>
            </a:pP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For</a:t>
            </a:r>
            <a:r>
              <a:rPr dirty="0" sz="2000" spc="-1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2000" spc="-3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past</a:t>
            </a:r>
            <a:r>
              <a:rPr dirty="0" sz="2000" spc="-2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9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years,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St.</a:t>
            </a:r>
            <a:r>
              <a:rPr dirty="0" sz="2000" spc="-3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Charles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Parish</a:t>
            </a:r>
            <a:r>
              <a:rPr dirty="0" sz="2000" spc="-2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has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chaired</a:t>
            </a:r>
            <a:r>
              <a:rPr dirty="0" sz="2000" spc="-4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2000" spc="-2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Building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Code</a:t>
            </a:r>
            <a:r>
              <a:rPr dirty="0" sz="2000" spc="-8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Construction</a:t>
            </a:r>
            <a:r>
              <a:rPr dirty="0" sz="2000" spc="-114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Council.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/>
              <a:t>Construction</a:t>
            </a:r>
            <a:r>
              <a:rPr dirty="0" spc="-50"/>
              <a:t> </a:t>
            </a:r>
            <a:r>
              <a:rPr dirty="0" spc="-10"/>
              <a:t>Permitting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/>
              <a:t>Major</a:t>
            </a:r>
            <a:r>
              <a:rPr dirty="0" spc="-20"/>
              <a:t> </a:t>
            </a:r>
            <a:r>
              <a:rPr dirty="0"/>
              <a:t>Subdivision</a:t>
            </a:r>
            <a:r>
              <a:rPr dirty="0" spc="-175"/>
              <a:t> </a:t>
            </a:r>
            <a:r>
              <a:rPr dirty="0" spc="-1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58139" y="1312875"/>
            <a:ext cx="4523105" cy="398970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2000" b="1">
                <a:solidFill>
                  <a:srgbClr val="24282A"/>
                </a:solidFill>
                <a:uFill>
                  <a:solidFill>
                    <a:srgbClr val="24282A"/>
                  </a:solidFill>
                </a:uFill>
                <a:latin typeface="Arial"/>
                <a:cs typeface="Arial"/>
              </a:rPr>
              <a:t>Final</a:t>
            </a:r>
            <a:r>
              <a:rPr dirty="0" u="sng" sz="2000" spc="-35" b="1">
                <a:solidFill>
                  <a:srgbClr val="24282A"/>
                </a:solidFill>
                <a:uFill>
                  <a:solidFill>
                    <a:srgbClr val="24282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000" b="1">
                <a:solidFill>
                  <a:srgbClr val="24282A"/>
                </a:solidFill>
                <a:uFill>
                  <a:solidFill>
                    <a:srgbClr val="24282A"/>
                  </a:solidFill>
                </a:uFill>
                <a:latin typeface="Arial"/>
                <a:cs typeface="Arial"/>
              </a:rPr>
              <a:t>Plats</a:t>
            </a:r>
            <a:r>
              <a:rPr dirty="0" u="sng" sz="2000" spc="-30" b="1">
                <a:solidFill>
                  <a:srgbClr val="24282A"/>
                </a:solidFill>
                <a:uFill>
                  <a:solidFill>
                    <a:srgbClr val="24282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000" b="1">
                <a:solidFill>
                  <a:srgbClr val="24282A"/>
                </a:solidFill>
                <a:uFill>
                  <a:solidFill>
                    <a:srgbClr val="24282A"/>
                  </a:solidFill>
                </a:uFill>
                <a:latin typeface="Arial"/>
                <a:cs typeface="Arial"/>
              </a:rPr>
              <a:t>and</a:t>
            </a:r>
            <a:r>
              <a:rPr dirty="0" u="sng" sz="2000" spc="-20" b="1">
                <a:solidFill>
                  <a:srgbClr val="24282A"/>
                </a:solidFill>
                <a:uFill>
                  <a:solidFill>
                    <a:srgbClr val="24282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000" spc="-10" b="1">
                <a:solidFill>
                  <a:srgbClr val="24282A"/>
                </a:solidFill>
                <a:uFill>
                  <a:solidFill>
                    <a:srgbClr val="24282A"/>
                  </a:solidFill>
                </a:uFill>
                <a:latin typeface="Arial"/>
                <a:cs typeface="Arial"/>
              </a:rPr>
              <a:t>Dedications:</a:t>
            </a:r>
            <a:endParaRPr sz="20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Ashton</a:t>
            </a:r>
            <a:r>
              <a:rPr dirty="0" sz="2000" spc="-4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Phase</a:t>
            </a:r>
            <a:r>
              <a:rPr dirty="0" sz="2000" spc="-40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2B,</a:t>
            </a:r>
            <a:r>
              <a:rPr dirty="0" sz="2000" spc="-3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4282A"/>
                </a:solidFill>
                <a:latin typeface="Arial"/>
                <a:cs typeface="Arial"/>
              </a:rPr>
              <a:t>Lulling</a:t>
            </a:r>
            <a:endParaRPr sz="20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buFont typeface="Arial"/>
              <a:buChar char="•"/>
              <a:tabLst>
                <a:tab pos="756285" algn="l"/>
              </a:tabLst>
            </a:pPr>
            <a:r>
              <a:rPr dirty="0" sz="2000" b="1">
                <a:solidFill>
                  <a:srgbClr val="24282A"/>
                </a:solidFill>
                <a:latin typeface="Arial"/>
                <a:cs typeface="Arial"/>
              </a:rPr>
              <a:t>4 Residential</a:t>
            </a:r>
            <a:r>
              <a:rPr dirty="0" sz="2000" spc="-45" b="1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2000" spc="-20" b="1">
                <a:solidFill>
                  <a:srgbClr val="24282A"/>
                </a:solidFill>
                <a:latin typeface="Arial"/>
                <a:cs typeface="Arial"/>
              </a:rPr>
              <a:t>Lots</a:t>
            </a:r>
            <a:endParaRPr sz="2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0"/>
              </a:spcBef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u="sng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Under</a:t>
            </a:r>
            <a:r>
              <a:rPr dirty="0" u="sng" sz="2000" spc="-5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Construction</a:t>
            </a:r>
            <a:r>
              <a:rPr dirty="0" u="sng" sz="2000" spc="-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Review:</a:t>
            </a:r>
            <a:endParaRPr sz="20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2000" b="1">
                <a:latin typeface="Arial"/>
                <a:cs typeface="Arial"/>
              </a:rPr>
              <a:t>Ashton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Patio</a:t>
            </a:r>
            <a:r>
              <a:rPr dirty="0" sz="2000" spc="-2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Homes,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Luling</a:t>
            </a:r>
            <a:endParaRPr sz="20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756285" algn="l"/>
              </a:tabLst>
            </a:pPr>
            <a:r>
              <a:rPr dirty="0" sz="2000" b="1">
                <a:latin typeface="Arial"/>
                <a:cs typeface="Arial"/>
              </a:rPr>
              <a:t>42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Residential</a:t>
            </a:r>
            <a:r>
              <a:rPr dirty="0" sz="2000" spc="-55" b="1">
                <a:latin typeface="Arial"/>
                <a:cs typeface="Arial"/>
              </a:rPr>
              <a:t> </a:t>
            </a:r>
            <a:r>
              <a:rPr dirty="0" sz="2000" spc="-20" b="1">
                <a:latin typeface="Arial"/>
                <a:cs typeface="Arial"/>
              </a:rPr>
              <a:t>Lots</a:t>
            </a:r>
            <a:endParaRPr sz="20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buFont typeface="Arial"/>
              <a:buChar char="•"/>
              <a:tabLst>
                <a:tab pos="354965" algn="l"/>
              </a:tabLst>
            </a:pPr>
            <a:r>
              <a:rPr dirty="0" sz="2000" b="1">
                <a:latin typeface="Arial"/>
                <a:cs typeface="Arial"/>
              </a:rPr>
              <a:t>Madison</a:t>
            </a:r>
            <a:r>
              <a:rPr dirty="0" sz="2000" spc="-3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Place,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Hahnville</a:t>
            </a:r>
            <a:endParaRPr sz="2000">
              <a:latin typeface="Arial"/>
              <a:cs typeface="Arial"/>
            </a:endParaRPr>
          </a:p>
          <a:p>
            <a:pPr lvl="1" marL="812800" marR="5080" indent="-343535">
              <a:lnSpc>
                <a:spcPct val="100000"/>
              </a:lnSpc>
              <a:buFont typeface="Arial"/>
              <a:buChar char="•"/>
              <a:tabLst>
                <a:tab pos="812800" algn="l"/>
              </a:tabLst>
            </a:pPr>
            <a:r>
              <a:rPr dirty="0" sz="2000" b="1">
                <a:latin typeface="Arial"/>
                <a:cs typeface="Arial"/>
              </a:rPr>
              <a:t>102</a:t>
            </a:r>
            <a:r>
              <a:rPr dirty="0" sz="2000" spc="-2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(62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in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Phase</a:t>
            </a:r>
            <a:r>
              <a:rPr dirty="0" sz="2000" spc="-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1)</a:t>
            </a:r>
            <a:r>
              <a:rPr dirty="0" sz="2000" spc="-35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Residential </a:t>
            </a:r>
            <a:r>
              <a:rPr dirty="0" sz="2000" spc="-20" b="1">
                <a:latin typeface="Arial"/>
                <a:cs typeface="Arial"/>
              </a:rPr>
              <a:t>Lots</a:t>
            </a:r>
            <a:endParaRPr sz="20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085" algn="l"/>
              </a:tabLst>
            </a:pPr>
            <a:r>
              <a:rPr dirty="0" sz="2000" b="1">
                <a:latin typeface="Arial"/>
                <a:cs typeface="Arial"/>
              </a:rPr>
              <a:t>Plantation</a:t>
            </a:r>
            <a:r>
              <a:rPr dirty="0" sz="2000" spc="-60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Business</a:t>
            </a:r>
            <a:r>
              <a:rPr dirty="0" sz="2000" spc="-55" b="1">
                <a:latin typeface="Arial"/>
                <a:cs typeface="Arial"/>
              </a:rPr>
              <a:t> </a:t>
            </a:r>
            <a:r>
              <a:rPr dirty="0" sz="2000" spc="-10" b="1">
                <a:latin typeface="Arial"/>
                <a:cs typeface="Arial"/>
              </a:rPr>
              <a:t>Campus</a:t>
            </a:r>
            <a:endParaRPr sz="20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</a:pPr>
            <a:r>
              <a:rPr dirty="0" sz="2000" b="1">
                <a:latin typeface="Arial"/>
                <a:cs typeface="Arial"/>
              </a:rPr>
              <a:t>Section</a:t>
            </a:r>
            <a:r>
              <a:rPr dirty="0" sz="2000" spc="-20" b="1">
                <a:latin typeface="Arial"/>
                <a:cs typeface="Arial"/>
              </a:rPr>
              <a:t> </a:t>
            </a:r>
            <a:r>
              <a:rPr dirty="0" sz="2000" spc="-50" b="1">
                <a:latin typeface="Arial"/>
                <a:cs typeface="Arial"/>
              </a:rPr>
              <a:t>3</a:t>
            </a:r>
            <a:endParaRPr sz="20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buFont typeface="Arial"/>
              <a:buChar char="•"/>
              <a:tabLst>
                <a:tab pos="756285" algn="l"/>
              </a:tabLst>
            </a:pPr>
            <a:r>
              <a:rPr dirty="0" sz="2000" b="1">
                <a:latin typeface="Arial"/>
                <a:cs typeface="Arial"/>
              </a:rPr>
              <a:t>17</a:t>
            </a:r>
            <a:r>
              <a:rPr dirty="0" sz="2000" spc="-55" b="1">
                <a:latin typeface="Arial"/>
                <a:cs typeface="Arial"/>
              </a:rPr>
              <a:t> </a:t>
            </a:r>
            <a:r>
              <a:rPr dirty="0" sz="2000" b="1">
                <a:latin typeface="Arial"/>
                <a:cs typeface="Arial"/>
              </a:rPr>
              <a:t>Commercial/Industrial</a:t>
            </a:r>
            <a:r>
              <a:rPr dirty="0" sz="2000" spc="-75" b="1">
                <a:latin typeface="Arial"/>
                <a:cs typeface="Arial"/>
              </a:rPr>
              <a:t> </a:t>
            </a:r>
            <a:r>
              <a:rPr dirty="0" sz="2000" spc="-20" b="1">
                <a:latin typeface="Arial"/>
                <a:cs typeface="Arial"/>
              </a:rPr>
              <a:t>Lots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80863" y="1973707"/>
            <a:ext cx="6559423" cy="325805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36269" y="997711"/>
              <a:ext cx="8164830" cy="0"/>
            </a:xfrm>
            <a:custGeom>
              <a:avLst/>
              <a:gdLst/>
              <a:ahLst/>
              <a:cxnLst/>
              <a:rect l="l" t="t" r="r" b="b"/>
              <a:pathLst>
                <a:path w="8164830" h="0">
                  <a:moveTo>
                    <a:pt x="0" y="0"/>
                  </a:moveTo>
                  <a:lnTo>
                    <a:pt x="8164271" y="0"/>
                  </a:lnTo>
                </a:path>
              </a:pathLst>
            </a:custGeom>
            <a:ln w="19050">
              <a:solidFill>
                <a:srgbClr val="00956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/>
              <a:t>Land</a:t>
            </a:r>
            <a:r>
              <a:rPr dirty="0" spc="-65"/>
              <a:t> </a:t>
            </a:r>
            <a:r>
              <a:rPr dirty="0"/>
              <a:t>Use</a:t>
            </a:r>
            <a:r>
              <a:rPr dirty="0" spc="-165"/>
              <a:t> </a:t>
            </a:r>
            <a:r>
              <a:rPr dirty="0" spc="-10"/>
              <a:t>Applications</a:t>
            </a: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754938" y="1281302"/>
          <a:ext cx="5378450" cy="40373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63395"/>
                <a:gridCol w="819784"/>
                <a:gridCol w="699770"/>
                <a:gridCol w="775335"/>
                <a:gridCol w="616585"/>
                <a:gridCol w="616585"/>
              </a:tblGrid>
              <a:tr h="5549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800" spc="-10" b="1">
                          <a:latin typeface="Calibri"/>
                          <a:cs typeface="Calibri"/>
                        </a:rPr>
                        <a:t>Applications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17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800" spc="-20" b="1">
                          <a:latin typeface="Calibri"/>
                          <a:cs typeface="Calibri"/>
                        </a:rPr>
                        <a:t>2021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17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800" spc="-20" b="1">
                          <a:latin typeface="Calibri"/>
                          <a:cs typeface="Calibri"/>
                        </a:rPr>
                        <a:t>2022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17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800" spc="-20" b="1">
                          <a:latin typeface="Calibri"/>
                          <a:cs typeface="Calibri"/>
                        </a:rPr>
                        <a:t>2023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17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800" spc="-20" b="1">
                          <a:latin typeface="Calibri"/>
                          <a:cs typeface="Calibri"/>
                        </a:rPr>
                        <a:t>2024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17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800" spc="-20" b="1">
                          <a:latin typeface="Calibri"/>
                          <a:cs typeface="Calibri"/>
                        </a:rPr>
                        <a:t>2025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17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</a:tr>
              <a:tr h="5556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Rezone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15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21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17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27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 b="1">
                          <a:latin typeface="Calibri"/>
                          <a:cs typeface="Calibri"/>
                        </a:rPr>
                        <a:t>13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</a:tr>
              <a:tr h="5556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Resubdivision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56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71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55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78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 b="1">
                          <a:latin typeface="Calibri"/>
                          <a:cs typeface="Calibri"/>
                        </a:rPr>
                        <a:t>70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</a:tr>
              <a:tr h="5822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Special</a:t>
                      </a:r>
                      <a:r>
                        <a:rPr dirty="0" sz="18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Permit</a:t>
                      </a:r>
                      <a:r>
                        <a:rPr dirty="0" sz="18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Use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441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dirty="0" sz="1800" spc="-25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10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441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dirty="0" sz="1800" spc="-25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17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441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dirty="0" sz="1800" spc="-50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441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dirty="0" sz="1800" spc="-50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441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dirty="0" sz="1800" spc="-5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441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</a:tr>
              <a:tr h="6210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Home</a:t>
                      </a:r>
                      <a:r>
                        <a:rPr dirty="0" sz="18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Occupation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6383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dirty="0" sz="1800" spc="-25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75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6383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dirty="0" sz="1800" spc="-25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61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6383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dirty="0" sz="1800" spc="-25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77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6383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dirty="0" sz="1800" spc="-25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17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6383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dirty="0" sz="18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58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6383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</a:tr>
              <a:tr h="612140">
                <a:tc>
                  <a:txBody>
                    <a:bodyPr/>
                    <a:lstStyle/>
                    <a:p>
                      <a:pPr marL="496570" marR="391795" indent="-9525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Ordinance Revision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2222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55"/>
                        </a:spcBef>
                      </a:pPr>
                      <a:r>
                        <a:rPr dirty="0" sz="1800" spc="-50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5938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255"/>
                        </a:spcBef>
                      </a:pPr>
                      <a:r>
                        <a:rPr dirty="0" sz="1800" spc="-50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5938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255"/>
                        </a:spcBef>
                      </a:pPr>
                      <a:r>
                        <a:rPr dirty="0" sz="1800" spc="-50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5938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55"/>
                        </a:spcBef>
                      </a:pPr>
                      <a:r>
                        <a:rPr dirty="0" sz="1800" spc="-50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5938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4D6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55"/>
                        </a:spcBef>
                      </a:pPr>
                      <a:r>
                        <a:rPr dirty="0" sz="1800" spc="-5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5938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</a:tr>
              <a:tr h="5556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10">
                          <a:latin typeface="Calibri"/>
                          <a:cs typeface="Calibri"/>
                        </a:rPr>
                        <a:t>Variances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67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43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56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>
                          <a:latin typeface="Calibri"/>
                          <a:cs typeface="Calibri"/>
                        </a:rPr>
                        <a:t>59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ECE3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800" spc="-25" b="1">
                          <a:latin typeface="Calibri"/>
                          <a:cs typeface="Calibri"/>
                        </a:rPr>
                        <a:t>49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pSp>
        <p:nvGrpSpPr>
          <p:cNvPr id="7" name="object 7"/>
          <p:cNvGrpSpPr/>
          <p:nvPr/>
        </p:nvGrpSpPr>
        <p:grpSpPr>
          <a:xfrm>
            <a:off x="6676643" y="1062177"/>
            <a:ext cx="3446145" cy="5556885"/>
            <a:chOff x="6676643" y="1062177"/>
            <a:chExt cx="3446145" cy="555688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76643" y="1062177"/>
              <a:ext cx="3445763" cy="555650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2477" y="1257261"/>
              <a:ext cx="2875153" cy="498652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/>
              <a:t>Code</a:t>
            </a:r>
            <a:r>
              <a:rPr dirty="0" spc="-15"/>
              <a:t> </a:t>
            </a:r>
            <a:r>
              <a:rPr dirty="0" spc="-10"/>
              <a:t>Enforcement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4646" y="2246122"/>
            <a:ext cx="3429000" cy="20574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17317" y="4624247"/>
            <a:ext cx="3429000" cy="206044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31544" y="1284478"/>
            <a:ext cx="7571105" cy="9683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1800" spc="-6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Department’s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Objective</a:t>
            </a:r>
            <a:r>
              <a:rPr dirty="0" sz="18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is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18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uphold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18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Parish’s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community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standards</a:t>
            </a:r>
            <a:endParaRPr sz="18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</a:pP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by</a:t>
            </a:r>
            <a:r>
              <a:rPr dirty="0" sz="18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working</a:t>
            </a:r>
            <a:r>
              <a:rPr dirty="0" sz="1800" spc="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with</a:t>
            </a:r>
            <a:r>
              <a:rPr dirty="0" sz="1800" spc="1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residents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18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achieve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 compliance.</a:t>
            </a:r>
            <a:endParaRPr sz="1800">
              <a:latin typeface="Arial"/>
              <a:cs typeface="Arial"/>
            </a:endParaRPr>
          </a:p>
          <a:p>
            <a:pPr algn="ctr" marR="4580890">
              <a:lnSpc>
                <a:spcPct val="100000"/>
              </a:lnSpc>
              <a:spcBef>
                <a:spcPts val="940"/>
              </a:spcBef>
            </a:pPr>
            <a:r>
              <a:rPr dirty="0" sz="1800" spc="-10" b="1">
                <a:solidFill>
                  <a:srgbClr val="24282A"/>
                </a:solidFill>
                <a:latin typeface="Arial"/>
                <a:cs typeface="Arial"/>
              </a:rPr>
              <a:t>Before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47286" y="4356861"/>
            <a:ext cx="5524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24282A"/>
                </a:solidFill>
                <a:latin typeface="Arial"/>
                <a:cs typeface="Arial"/>
              </a:rPr>
              <a:t>After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96000" y="2194509"/>
            <a:ext cx="4648200" cy="3896487"/>
          </a:xfrm>
          <a:prstGeom prst="rect">
            <a:avLst/>
          </a:prstGeom>
        </p:spPr>
      </p:pic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6089650" y="2188210"/>
          <a:ext cx="4737100" cy="38938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42385"/>
                <a:gridCol w="805814"/>
              </a:tblGrid>
              <a:tr h="547370">
                <a:tc>
                  <a:txBody>
                    <a:bodyPr/>
                    <a:lstStyle/>
                    <a:p>
                      <a:pPr algn="ctr" marL="104775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Permits</a:t>
                      </a:r>
                      <a:r>
                        <a:rPr dirty="0" sz="2000" spc="-5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Closed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54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61290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903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54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/>
                    </a:solidFill>
                  </a:tcPr>
                </a:tc>
              </a:tr>
              <a:tr h="547370">
                <a:tc>
                  <a:txBody>
                    <a:bodyPr/>
                    <a:lstStyle/>
                    <a:p>
                      <a:pPr algn="ctr" marL="102870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Permits</a:t>
                      </a:r>
                      <a:r>
                        <a:rPr dirty="0" sz="2000" spc="-4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Open</a:t>
                      </a: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(as</a:t>
                      </a:r>
                      <a:r>
                        <a:rPr dirty="0" sz="2000" spc="-2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2000" spc="-3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12/31/21)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54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61290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444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541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>
                        <a:alpha val="39999"/>
                      </a:srgbClr>
                    </a:solidFill>
                  </a:tcPr>
                </a:tc>
              </a:tr>
              <a:tr h="547370">
                <a:tc>
                  <a:txBody>
                    <a:bodyPr/>
                    <a:lstStyle/>
                    <a:p>
                      <a:pPr algn="ctr" marL="103505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Total</a:t>
                      </a:r>
                      <a:r>
                        <a:rPr dirty="0" sz="2000" spc="-7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Complaints</a:t>
                      </a:r>
                      <a:r>
                        <a:rPr dirty="0" sz="2000" spc="-7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Received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60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61290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134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60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</a:tcPr>
                </a:tc>
              </a:tr>
              <a:tr h="547370">
                <a:tc>
                  <a:txBody>
                    <a:bodyPr/>
                    <a:lstStyle/>
                    <a:p>
                      <a:pPr algn="ctr" marL="104775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Total</a:t>
                      </a:r>
                      <a:r>
                        <a:rPr dirty="0" sz="2000" spc="-7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Complaints</a:t>
                      </a:r>
                      <a:r>
                        <a:rPr dirty="0" sz="2000" spc="-7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Resolved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60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61290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869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60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>
                        <a:alpha val="39999"/>
                      </a:srgb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 marL="104139">
                        <a:lnSpc>
                          <a:spcPts val="2280"/>
                        </a:lnSpc>
                      </a:pP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Derelict</a:t>
                      </a:r>
                      <a:r>
                        <a:rPr dirty="0" sz="2000" spc="-7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vehicles</a:t>
                      </a:r>
                      <a:r>
                        <a:rPr dirty="0" sz="2000" spc="-7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tagged</a:t>
                      </a:r>
                      <a:r>
                        <a:rPr dirty="0" sz="2000" spc="-4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or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L="104139">
                        <a:lnSpc>
                          <a:spcPct val="100000"/>
                        </a:lnSpc>
                      </a:pPr>
                      <a:r>
                        <a:rPr dirty="0" sz="2000" spc="-1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removed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63195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79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7160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</a:tcPr>
                </a:tc>
              </a:tr>
              <a:tr h="547370">
                <a:tc>
                  <a:txBody>
                    <a:bodyPr/>
                    <a:lstStyle/>
                    <a:p>
                      <a:pPr algn="ctr" marL="101600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Cases</a:t>
                      </a: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In</a:t>
                      </a:r>
                      <a:r>
                        <a:rPr dirty="0" sz="2000" spc="-3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Legal</a:t>
                      </a:r>
                      <a:r>
                        <a:rPr dirty="0" sz="2000" spc="-3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(as</a:t>
                      </a:r>
                      <a:r>
                        <a:rPr dirty="0" sz="2000" spc="-3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12/31/25)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60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61290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231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60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  <a:solidFill>
                      <a:srgbClr val="D2BB8D">
                        <a:alpha val="39999"/>
                      </a:srgbClr>
                    </a:solidFill>
                  </a:tcPr>
                </a:tc>
              </a:tr>
              <a:tr h="547370">
                <a:tc>
                  <a:txBody>
                    <a:bodyPr/>
                    <a:lstStyle/>
                    <a:p>
                      <a:pPr algn="ctr" marL="103505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Grass</a:t>
                      </a:r>
                      <a:r>
                        <a:rPr dirty="0" sz="2000" spc="-5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violations</a:t>
                      </a:r>
                      <a:r>
                        <a:rPr dirty="0" sz="2000" spc="-7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resolved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60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61290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dirty="0" sz="2000" spc="-25" b="1">
                          <a:solidFill>
                            <a:srgbClr val="24282A"/>
                          </a:solidFill>
                          <a:latin typeface="Calibri"/>
                          <a:cs typeface="Calibri"/>
                        </a:rPr>
                        <a:t>470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06045">
                    <a:lnL w="12700">
                      <a:solidFill>
                        <a:srgbClr val="24282A"/>
                      </a:solidFill>
                      <a:prstDash val="solid"/>
                    </a:lnL>
                    <a:lnR w="12700">
                      <a:solidFill>
                        <a:srgbClr val="24282A"/>
                      </a:solidFill>
                      <a:prstDash val="solid"/>
                    </a:lnR>
                    <a:lnT w="12700">
                      <a:solidFill>
                        <a:srgbClr val="24282A"/>
                      </a:solidFill>
                      <a:prstDash val="solid"/>
                    </a:lnT>
                    <a:lnB w="12700">
                      <a:solidFill>
                        <a:srgbClr val="24282A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/>
              <a:t>Floodplain</a:t>
            </a:r>
            <a:r>
              <a:rPr dirty="0" spc="-65"/>
              <a:t> </a:t>
            </a:r>
            <a:r>
              <a:rPr dirty="0" spc="-10"/>
              <a:t>Management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06323" y="1284478"/>
            <a:ext cx="7256780" cy="49644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Char char="•"/>
              <a:tabLst>
                <a:tab pos="299085" algn="l"/>
              </a:tabLst>
            </a:pP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Began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preparations</a:t>
            </a:r>
            <a:r>
              <a:rPr dirty="0" sz="1800" spc="-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for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5-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year CRS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cycle.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Clr>
                <a:srgbClr val="24282A"/>
              </a:buClr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118110" indent="-287020">
              <a:lnSpc>
                <a:spcPct val="100000"/>
              </a:lnSpc>
              <a:buChar char="•"/>
              <a:tabLst>
                <a:tab pos="299085" algn="l"/>
                <a:tab pos="2482850" algn="l"/>
              </a:tabLst>
            </a:pP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Facilitated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Ord.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No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25-6-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1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increase the</a:t>
            </a:r>
            <a:r>
              <a:rPr dirty="0" sz="18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maximum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square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footage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from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200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600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sq.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ft.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allow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wet</a:t>
            </a:r>
            <a:r>
              <a:rPr dirty="0" sz="1800" spc="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floodproofing of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residential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accessory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buildings.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	Wet</a:t>
            </a:r>
            <a:r>
              <a:rPr dirty="0" sz="18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flood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proofing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is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</a:t>
            </a:r>
            <a:r>
              <a:rPr dirty="0" sz="18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more</a:t>
            </a:r>
            <a:r>
              <a:rPr dirty="0" sz="18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affordable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flood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damage</a:t>
            </a:r>
            <a:r>
              <a:rPr dirty="0" sz="18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prevention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treatment</a:t>
            </a:r>
            <a:r>
              <a:rPr dirty="0" sz="18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that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allows accessory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buildings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be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placed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closer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grade.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Clr>
                <a:srgbClr val="24282A"/>
              </a:buClr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118745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Began</a:t>
            </a:r>
            <a:r>
              <a:rPr dirty="0" sz="18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work</a:t>
            </a:r>
            <a:r>
              <a:rPr dirty="0" sz="1800" spc="-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on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Flood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Insurance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Coverage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Improvement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Plan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and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Natural</a:t>
            </a:r>
            <a:r>
              <a:rPr dirty="0" sz="18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Floodplain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Functions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Plan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improve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our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standing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in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the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Community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Rating</a:t>
            </a:r>
            <a:r>
              <a:rPr dirty="0" sz="18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System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(CRS).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5"/>
              </a:spcBef>
              <a:buClr>
                <a:srgbClr val="24282A"/>
              </a:buClr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5080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Completed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5-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year CRS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Cycle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with</a:t>
            </a:r>
            <a:r>
              <a:rPr dirty="0" sz="1800" spc="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score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of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2022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which</a:t>
            </a:r>
            <a:r>
              <a:rPr dirty="0" sz="1800" spc="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improved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our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rank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to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Class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6.</a:t>
            </a:r>
            <a:r>
              <a:rPr dirty="0" sz="1800" spc="45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Policies</a:t>
            </a:r>
            <a:r>
              <a:rPr dirty="0" sz="1800" spc="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at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full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risk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premium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should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be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receiving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1800" spc="-4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resulting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20%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premium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discount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in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October</a:t>
            </a:r>
            <a:r>
              <a:rPr dirty="0" sz="1800" spc="-3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2026.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Clr>
                <a:srgbClr val="24282A"/>
              </a:buClr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Began</a:t>
            </a:r>
            <a:r>
              <a:rPr dirty="0" sz="18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work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on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a</a:t>
            </a:r>
            <a:r>
              <a:rPr dirty="0" sz="1800" spc="-5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1-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year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Floodplain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Management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Planning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effort</a:t>
            </a:r>
            <a:r>
              <a:rPr dirty="0" sz="1800" spc="-4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 spc="-25">
                <a:solidFill>
                  <a:srgbClr val="24282A"/>
                </a:solidFill>
                <a:latin typeface="Arial"/>
                <a:cs typeface="Arial"/>
              </a:rPr>
              <a:t>to</a:t>
            </a:r>
            <a:endParaRPr sz="18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</a:pP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improve</a:t>
            </a:r>
            <a:r>
              <a:rPr dirty="0" sz="1800" spc="-15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the</a:t>
            </a:r>
            <a:r>
              <a:rPr dirty="0" sz="1800" spc="-3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CRS</a:t>
            </a:r>
            <a:r>
              <a:rPr dirty="0" sz="1800" spc="-20">
                <a:solidFill>
                  <a:srgbClr val="24282A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24282A"/>
                </a:solidFill>
                <a:latin typeface="Arial"/>
                <a:cs typeface="Arial"/>
              </a:rPr>
              <a:t>rating</a:t>
            </a:r>
            <a:r>
              <a:rPr dirty="0" sz="1800" spc="-10">
                <a:solidFill>
                  <a:srgbClr val="24282A"/>
                </a:solidFill>
                <a:latin typeface="Arial"/>
                <a:cs typeface="Arial"/>
              </a:rPr>
              <a:t> further.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29016" y="1347863"/>
            <a:ext cx="3554603" cy="451243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839724"/>
            <a:ext cx="12192000" cy="6018530"/>
            <a:chOff x="0" y="839724"/>
            <a:chExt cx="12192000" cy="601853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56988" y="839724"/>
              <a:ext cx="2611373" cy="377418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4433177"/>
              <a:ext cx="12192000" cy="2425065"/>
            </a:xfrm>
            <a:custGeom>
              <a:avLst/>
              <a:gdLst/>
              <a:ahLst/>
              <a:cxnLst/>
              <a:rect l="l" t="t" r="r" b="b"/>
              <a:pathLst>
                <a:path w="12192000" h="2425065">
                  <a:moveTo>
                    <a:pt x="12192000" y="0"/>
                  </a:moveTo>
                  <a:lnTo>
                    <a:pt x="0" y="0"/>
                  </a:lnTo>
                  <a:lnTo>
                    <a:pt x="0" y="2424822"/>
                  </a:lnTo>
                  <a:lnTo>
                    <a:pt x="12192000" y="242482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24282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258952" y="1960372"/>
              <a:ext cx="2609215" cy="953135"/>
            </a:xfrm>
            <a:custGeom>
              <a:avLst/>
              <a:gdLst/>
              <a:ahLst/>
              <a:cxnLst/>
              <a:rect l="l" t="t" r="r" b="b"/>
              <a:pathLst>
                <a:path w="2609215" h="953135">
                  <a:moveTo>
                    <a:pt x="2132203" y="0"/>
                  </a:moveTo>
                  <a:lnTo>
                    <a:pt x="0" y="0"/>
                  </a:lnTo>
                  <a:lnTo>
                    <a:pt x="476592" y="476503"/>
                  </a:lnTo>
                  <a:lnTo>
                    <a:pt x="0" y="953135"/>
                  </a:lnTo>
                  <a:lnTo>
                    <a:pt x="2132203" y="953135"/>
                  </a:lnTo>
                  <a:lnTo>
                    <a:pt x="2608834" y="476503"/>
                  </a:lnTo>
                  <a:lnTo>
                    <a:pt x="2132203" y="0"/>
                  </a:lnTo>
                  <a:close/>
                </a:path>
              </a:pathLst>
            </a:custGeom>
            <a:solidFill>
              <a:srgbClr val="7E7E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588006" y="1960371"/>
              <a:ext cx="4848225" cy="953135"/>
            </a:xfrm>
            <a:custGeom>
              <a:avLst/>
              <a:gdLst/>
              <a:ahLst/>
              <a:cxnLst/>
              <a:rect l="l" t="t" r="r" b="b"/>
              <a:pathLst>
                <a:path w="4848225" h="953135">
                  <a:moveTo>
                    <a:pt x="2608707" y="476504"/>
                  </a:moveTo>
                  <a:lnTo>
                    <a:pt x="2132203" y="0"/>
                  </a:lnTo>
                  <a:lnTo>
                    <a:pt x="0" y="0"/>
                  </a:lnTo>
                  <a:lnTo>
                    <a:pt x="476504" y="476504"/>
                  </a:lnTo>
                  <a:lnTo>
                    <a:pt x="0" y="953135"/>
                  </a:lnTo>
                  <a:lnTo>
                    <a:pt x="2132203" y="953135"/>
                  </a:lnTo>
                  <a:lnTo>
                    <a:pt x="2608707" y="476504"/>
                  </a:lnTo>
                  <a:close/>
                </a:path>
                <a:path w="4848225" h="953135">
                  <a:moveTo>
                    <a:pt x="4847844" y="476504"/>
                  </a:moveTo>
                  <a:lnTo>
                    <a:pt x="4371340" y="0"/>
                  </a:lnTo>
                  <a:lnTo>
                    <a:pt x="2305558" y="0"/>
                  </a:lnTo>
                  <a:lnTo>
                    <a:pt x="2782062" y="476504"/>
                  </a:lnTo>
                  <a:lnTo>
                    <a:pt x="2305558" y="953135"/>
                  </a:lnTo>
                  <a:lnTo>
                    <a:pt x="4371340" y="953135"/>
                  </a:lnTo>
                  <a:lnTo>
                    <a:pt x="4847844" y="476504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1022096" y="2280869"/>
            <a:ext cx="991235" cy="26035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00" spc="-85" b="1">
                <a:solidFill>
                  <a:srgbClr val="FFFFFF"/>
                </a:solidFill>
                <a:latin typeface="Tahoma"/>
                <a:cs typeface="Tahoma"/>
              </a:rPr>
              <a:t>Step</a:t>
            </a:r>
            <a:r>
              <a:rPr dirty="0" sz="1500" spc="-60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500" spc="-95" b="1">
                <a:solidFill>
                  <a:srgbClr val="FFFFFF"/>
                </a:solidFill>
                <a:latin typeface="Tahoma"/>
                <a:cs typeface="Tahoma"/>
              </a:rPr>
              <a:t>1,</a:t>
            </a:r>
            <a:r>
              <a:rPr dirty="0" sz="1500" spc="-65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500" spc="-95" b="1">
                <a:solidFill>
                  <a:srgbClr val="FFFFFF"/>
                </a:solidFill>
                <a:latin typeface="Tahoma"/>
                <a:cs typeface="Tahoma"/>
              </a:rPr>
              <a:t>2,</a:t>
            </a:r>
            <a:r>
              <a:rPr dirty="0" sz="1500" spc="-65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500" spc="-50" b="1">
                <a:solidFill>
                  <a:srgbClr val="FFFFFF"/>
                </a:solidFill>
                <a:latin typeface="Tahoma"/>
                <a:cs typeface="Tahoma"/>
              </a:rPr>
              <a:t>3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35273" y="2288235"/>
            <a:ext cx="872490" cy="26035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00" spc="-80" b="1">
                <a:solidFill>
                  <a:srgbClr val="FFFFFF"/>
                </a:solidFill>
                <a:latin typeface="Tahoma"/>
                <a:cs typeface="Tahoma"/>
              </a:rPr>
              <a:t>Steps</a:t>
            </a:r>
            <a:r>
              <a:rPr dirty="0" sz="1500" spc="-70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500" spc="-95" b="1">
                <a:solidFill>
                  <a:srgbClr val="FFFFFF"/>
                </a:solidFill>
                <a:latin typeface="Tahoma"/>
                <a:cs typeface="Tahoma"/>
              </a:rPr>
              <a:t>4,</a:t>
            </a:r>
            <a:r>
              <a:rPr dirty="0" sz="1500" spc="-70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500" spc="-50" b="1">
                <a:solidFill>
                  <a:srgbClr val="FFFFFF"/>
                </a:solidFill>
                <a:latin typeface="Tahoma"/>
                <a:cs typeface="Tahoma"/>
              </a:rPr>
              <a:t>5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611495" y="2279142"/>
            <a:ext cx="871855" cy="25971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00" spc="-85" b="1">
                <a:solidFill>
                  <a:srgbClr val="FFFFFF"/>
                </a:solidFill>
                <a:latin typeface="Tahoma"/>
                <a:cs typeface="Tahoma"/>
              </a:rPr>
              <a:t>Steps</a:t>
            </a:r>
            <a:r>
              <a:rPr dirty="0" sz="1500" spc="-70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500" spc="-95" b="1">
                <a:solidFill>
                  <a:srgbClr val="FFFFFF"/>
                </a:solidFill>
                <a:latin typeface="Tahoma"/>
                <a:cs typeface="Tahoma"/>
              </a:rPr>
              <a:t>6,</a:t>
            </a:r>
            <a:r>
              <a:rPr dirty="0" sz="1500" spc="-70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500" spc="-50" b="1">
                <a:solidFill>
                  <a:srgbClr val="FFFFFF"/>
                </a:solidFill>
                <a:latin typeface="Tahoma"/>
                <a:cs typeface="Tahoma"/>
              </a:rPr>
              <a:t>7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4118" y="3055365"/>
            <a:ext cx="130365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-381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666666"/>
                </a:solidFill>
                <a:latin typeface="Tahoma"/>
                <a:cs typeface="Tahoma"/>
              </a:rPr>
              <a:t>Set</a:t>
            </a:r>
            <a:r>
              <a:rPr dirty="0" sz="1800" spc="-100">
                <a:solidFill>
                  <a:srgbClr val="666666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666666"/>
                </a:solidFill>
                <a:latin typeface="Tahoma"/>
                <a:cs typeface="Tahoma"/>
              </a:rPr>
              <a:t>up</a:t>
            </a:r>
            <a:r>
              <a:rPr dirty="0" sz="1800" spc="-110">
                <a:solidFill>
                  <a:srgbClr val="666666"/>
                </a:solidFill>
                <a:latin typeface="Tahoma"/>
                <a:cs typeface="Tahoma"/>
              </a:rPr>
              <a:t> </a:t>
            </a:r>
            <a:r>
              <a:rPr dirty="0" sz="1800" spc="-50">
                <a:solidFill>
                  <a:srgbClr val="666666"/>
                </a:solidFill>
                <a:latin typeface="Tahoma"/>
                <a:cs typeface="Tahoma"/>
              </a:rPr>
              <a:t>2 </a:t>
            </a:r>
            <a:r>
              <a:rPr dirty="0" sz="1800" spc="-10">
                <a:solidFill>
                  <a:srgbClr val="666666"/>
                </a:solidFill>
                <a:latin typeface="Tahoma"/>
                <a:cs typeface="Tahoma"/>
              </a:rPr>
              <a:t>Committees; gather documents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66135" y="3055365"/>
            <a:ext cx="186055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9906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24282A"/>
                </a:solidFill>
                <a:latin typeface="Tahoma"/>
                <a:cs typeface="Tahoma"/>
              </a:rPr>
              <a:t>Assess</a:t>
            </a:r>
            <a:r>
              <a:rPr dirty="0" sz="1800" spc="-10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24282A"/>
                </a:solidFill>
                <a:latin typeface="Tahoma"/>
                <a:cs typeface="Tahoma"/>
              </a:rPr>
              <a:t>the</a:t>
            </a:r>
            <a:r>
              <a:rPr dirty="0" sz="1800" spc="-6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Tahoma"/>
                <a:cs typeface="Tahoma"/>
              </a:rPr>
              <a:t>flood </a:t>
            </a:r>
            <a:r>
              <a:rPr dirty="0" sz="1800" spc="-20">
                <a:solidFill>
                  <a:srgbClr val="24282A"/>
                </a:solidFill>
                <a:latin typeface="Tahoma"/>
                <a:cs typeface="Tahoma"/>
              </a:rPr>
              <a:t>hazard</a:t>
            </a:r>
            <a:r>
              <a:rPr dirty="0" sz="1800" spc="-12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Tahoma"/>
                <a:cs typeface="Tahoma"/>
              </a:rPr>
              <a:t>and</a:t>
            </a:r>
            <a:r>
              <a:rPr dirty="0" sz="1800" spc="-10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Tahoma"/>
                <a:cs typeface="Tahoma"/>
              </a:rPr>
              <a:t>impact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451094" y="3055365"/>
            <a:ext cx="1282700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25" b="1">
                <a:solidFill>
                  <a:srgbClr val="24282A"/>
                </a:solidFill>
                <a:latin typeface="Tahoma"/>
                <a:cs typeface="Tahoma"/>
              </a:rPr>
              <a:t>Set</a:t>
            </a:r>
            <a:r>
              <a:rPr dirty="0" sz="1800" spc="-75" b="1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800" spc="-140" b="1">
                <a:solidFill>
                  <a:srgbClr val="24282A"/>
                </a:solidFill>
                <a:latin typeface="Tahoma"/>
                <a:cs typeface="Tahoma"/>
              </a:rPr>
              <a:t>planning </a:t>
            </a:r>
            <a:r>
              <a:rPr dirty="0" sz="1800" spc="-135" b="1">
                <a:solidFill>
                  <a:srgbClr val="24282A"/>
                </a:solidFill>
                <a:latin typeface="Tahoma"/>
                <a:cs typeface="Tahoma"/>
              </a:rPr>
              <a:t>goals</a:t>
            </a:r>
            <a:r>
              <a:rPr dirty="0" sz="1800" spc="-90" b="1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800" spc="-25" b="1">
                <a:solidFill>
                  <a:srgbClr val="24282A"/>
                </a:solidFill>
                <a:latin typeface="Tahoma"/>
                <a:cs typeface="Tahoma"/>
              </a:rPr>
              <a:t>and </a:t>
            </a:r>
            <a:r>
              <a:rPr dirty="0" sz="1800" spc="-30" b="1">
                <a:solidFill>
                  <a:srgbClr val="24282A"/>
                </a:solidFill>
                <a:latin typeface="Tahoma"/>
                <a:cs typeface="Tahoma"/>
              </a:rPr>
              <a:t>mitigation </a:t>
            </a:r>
            <a:r>
              <a:rPr dirty="0" sz="1800" spc="-10" b="1">
                <a:solidFill>
                  <a:srgbClr val="24282A"/>
                </a:solidFill>
                <a:latin typeface="Tahoma"/>
                <a:cs typeface="Tahoma"/>
              </a:rPr>
              <a:t>activities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156450" y="1960371"/>
            <a:ext cx="4667250" cy="953135"/>
          </a:xfrm>
          <a:custGeom>
            <a:avLst/>
            <a:gdLst/>
            <a:ahLst/>
            <a:cxnLst/>
            <a:rect l="l" t="t" r="r" b="b"/>
            <a:pathLst>
              <a:path w="4667250" h="953135">
                <a:moveTo>
                  <a:pt x="2608834" y="476504"/>
                </a:moveTo>
                <a:lnTo>
                  <a:pt x="2132203" y="0"/>
                </a:lnTo>
                <a:lnTo>
                  <a:pt x="0" y="0"/>
                </a:lnTo>
                <a:lnTo>
                  <a:pt x="476631" y="476504"/>
                </a:lnTo>
                <a:lnTo>
                  <a:pt x="0" y="953135"/>
                </a:lnTo>
                <a:lnTo>
                  <a:pt x="2132203" y="953135"/>
                </a:lnTo>
                <a:lnTo>
                  <a:pt x="2608834" y="476504"/>
                </a:lnTo>
                <a:close/>
              </a:path>
              <a:path w="4667250" h="953135">
                <a:moveTo>
                  <a:pt x="4666742" y="476504"/>
                </a:moveTo>
                <a:lnTo>
                  <a:pt x="4190238" y="0"/>
                </a:lnTo>
                <a:lnTo>
                  <a:pt x="2305558" y="0"/>
                </a:lnTo>
                <a:lnTo>
                  <a:pt x="2782189" y="476504"/>
                </a:lnTo>
                <a:lnTo>
                  <a:pt x="2305558" y="953135"/>
                </a:lnTo>
                <a:lnTo>
                  <a:pt x="4190238" y="953135"/>
                </a:lnTo>
                <a:lnTo>
                  <a:pt x="4666742" y="476504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8069071" y="2288235"/>
            <a:ext cx="582295" cy="26035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00" spc="-85" b="1">
                <a:solidFill>
                  <a:srgbClr val="FFFFFF"/>
                </a:solidFill>
                <a:latin typeface="Tahoma"/>
                <a:cs typeface="Tahoma"/>
              </a:rPr>
              <a:t>Step</a:t>
            </a:r>
            <a:r>
              <a:rPr dirty="0" sz="1500" spc="-50" b="1">
                <a:solidFill>
                  <a:srgbClr val="FFFFFF"/>
                </a:solidFill>
                <a:latin typeface="Tahoma"/>
                <a:cs typeface="Tahoma"/>
              </a:rPr>
              <a:t> 8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283190" y="2279142"/>
            <a:ext cx="984885" cy="25971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00" spc="-85" b="1">
                <a:solidFill>
                  <a:srgbClr val="FFFFFF"/>
                </a:solidFill>
                <a:latin typeface="Tahoma"/>
                <a:cs typeface="Tahoma"/>
              </a:rPr>
              <a:t>Steps</a:t>
            </a:r>
            <a:r>
              <a:rPr dirty="0" sz="1500" spc="-70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500" spc="-95" b="1">
                <a:solidFill>
                  <a:srgbClr val="FFFFFF"/>
                </a:solidFill>
                <a:latin typeface="Tahoma"/>
                <a:cs typeface="Tahoma"/>
              </a:rPr>
              <a:t>9,</a:t>
            </a:r>
            <a:r>
              <a:rPr dirty="0" sz="1500" spc="-70" b="1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500" spc="-25" b="1">
                <a:solidFill>
                  <a:srgbClr val="FFFFFF"/>
                </a:solidFill>
                <a:latin typeface="Tahoma"/>
                <a:cs typeface="Tahoma"/>
              </a:rPr>
              <a:t>10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710678" y="3063366"/>
            <a:ext cx="127698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22275" marR="5080" indent="-410209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24282A"/>
                </a:solidFill>
                <a:latin typeface="Tahoma"/>
                <a:cs typeface="Tahoma"/>
              </a:rPr>
              <a:t>Draft</a:t>
            </a:r>
            <a:r>
              <a:rPr dirty="0" sz="1800" spc="8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Tahoma"/>
                <a:cs typeface="Tahoma"/>
              </a:rPr>
              <a:t>Action </a:t>
            </a:r>
            <a:r>
              <a:rPr dirty="0" sz="1800" spc="-20">
                <a:solidFill>
                  <a:srgbClr val="24282A"/>
                </a:solidFill>
                <a:latin typeface="Tahoma"/>
                <a:cs typeface="Tahoma"/>
              </a:rPr>
              <a:t>Plan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625965" y="3055365"/>
            <a:ext cx="1583690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-127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24282A"/>
                </a:solidFill>
                <a:latin typeface="Tahoma"/>
                <a:cs typeface="Tahoma"/>
              </a:rPr>
              <a:t>Adopt</a:t>
            </a:r>
            <a:r>
              <a:rPr dirty="0" sz="1800" spc="35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24282A"/>
                </a:solidFill>
                <a:latin typeface="Tahoma"/>
                <a:cs typeface="Tahoma"/>
              </a:rPr>
              <a:t>the</a:t>
            </a:r>
            <a:r>
              <a:rPr dirty="0" sz="1800" spc="3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800" spc="-40">
                <a:solidFill>
                  <a:srgbClr val="24282A"/>
                </a:solidFill>
                <a:latin typeface="Tahoma"/>
                <a:cs typeface="Tahoma"/>
              </a:rPr>
              <a:t>plan; </a:t>
            </a:r>
            <a:r>
              <a:rPr dirty="0" sz="1800" spc="-10">
                <a:solidFill>
                  <a:srgbClr val="24282A"/>
                </a:solidFill>
                <a:latin typeface="Tahoma"/>
                <a:cs typeface="Tahoma"/>
              </a:rPr>
              <a:t>implement, </a:t>
            </a:r>
            <a:r>
              <a:rPr dirty="0" sz="1800" spc="-30">
                <a:solidFill>
                  <a:srgbClr val="24282A"/>
                </a:solidFill>
                <a:latin typeface="Tahoma"/>
                <a:cs typeface="Tahoma"/>
              </a:rPr>
              <a:t>evaluate,</a:t>
            </a:r>
            <a:r>
              <a:rPr dirty="0" sz="1800" spc="-55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800" spc="-10">
                <a:solidFill>
                  <a:srgbClr val="24282A"/>
                </a:solidFill>
                <a:latin typeface="Tahoma"/>
                <a:cs typeface="Tahoma"/>
              </a:rPr>
              <a:t>revise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56387" y="1587754"/>
            <a:ext cx="192786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60">
                <a:solidFill>
                  <a:srgbClr val="666666"/>
                </a:solidFill>
                <a:latin typeface="Tahoma"/>
                <a:cs typeface="Tahoma"/>
              </a:rPr>
              <a:t>Nov</a:t>
            </a:r>
            <a:r>
              <a:rPr dirty="0" sz="1600" spc="-40">
                <a:solidFill>
                  <a:srgbClr val="666666"/>
                </a:solidFill>
                <a:latin typeface="Tahoma"/>
                <a:cs typeface="Tahoma"/>
              </a:rPr>
              <a:t> </a:t>
            </a:r>
            <a:r>
              <a:rPr dirty="0" sz="1600">
                <a:solidFill>
                  <a:srgbClr val="666666"/>
                </a:solidFill>
                <a:latin typeface="Tahoma"/>
                <a:cs typeface="Tahoma"/>
              </a:rPr>
              <a:t>2025</a:t>
            </a:r>
            <a:r>
              <a:rPr dirty="0" sz="1600" spc="-40">
                <a:solidFill>
                  <a:srgbClr val="666666"/>
                </a:solidFill>
                <a:latin typeface="Tahoma"/>
                <a:cs typeface="Tahoma"/>
              </a:rPr>
              <a:t> </a:t>
            </a:r>
            <a:r>
              <a:rPr dirty="0" sz="1600">
                <a:solidFill>
                  <a:srgbClr val="666666"/>
                </a:solidFill>
                <a:latin typeface="Tahoma"/>
                <a:cs typeface="Tahoma"/>
              </a:rPr>
              <a:t>-</a:t>
            </a:r>
            <a:r>
              <a:rPr dirty="0" sz="1600" spc="-45">
                <a:solidFill>
                  <a:srgbClr val="666666"/>
                </a:solidFill>
                <a:latin typeface="Tahoma"/>
                <a:cs typeface="Tahoma"/>
              </a:rPr>
              <a:t> </a:t>
            </a:r>
            <a:r>
              <a:rPr dirty="0" sz="1600" spc="-10">
                <a:solidFill>
                  <a:srgbClr val="666666"/>
                </a:solidFill>
                <a:latin typeface="Tahoma"/>
                <a:cs typeface="Tahoma"/>
              </a:rPr>
              <a:t>Jan</a:t>
            </a:r>
            <a:r>
              <a:rPr dirty="0" sz="1600" spc="-40">
                <a:solidFill>
                  <a:srgbClr val="666666"/>
                </a:solidFill>
                <a:latin typeface="Tahoma"/>
                <a:cs typeface="Tahoma"/>
              </a:rPr>
              <a:t> </a:t>
            </a:r>
            <a:r>
              <a:rPr dirty="0" sz="1600" spc="-20">
                <a:solidFill>
                  <a:srgbClr val="666666"/>
                </a:solidFill>
                <a:latin typeface="Tahoma"/>
                <a:cs typeface="Tahoma"/>
              </a:rPr>
              <a:t>2026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882900" y="1587754"/>
            <a:ext cx="184531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solidFill>
                  <a:srgbClr val="24282A"/>
                </a:solidFill>
                <a:latin typeface="Tahoma"/>
                <a:cs typeface="Tahoma"/>
              </a:rPr>
              <a:t>January</a:t>
            </a:r>
            <a:r>
              <a:rPr dirty="0" sz="1600" spc="-15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600">
                <a:solidFill>
                  <a:srgbClr val="24282A"/>
                </a:solidFill>
                <a:latin typeface="Tahoma"/>
                <a:cs typeface="Tahoma"/>
              </a:rPr>
              <a:t>-</a:t>
            </a:r>
            <a:r>
              <a:rPr dirty="0" sz="1600" spc="-4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600">
                <a:solidFill>
                  <a:srgbClr val="24282A"/>
                </a:solidFill>
                <a:latin typeface="Tahoma"/>
                <a:cs typeface="Tahoma"/>
              </a:rPr>
              <a:t>April</a:t>
            </a:r>
            <a:r>
              <a:rPr dirty="0" sz="1600" spc="-35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600" spc="-20">
                <a:solidFill>
                  <a:srgbClr val="24282A"/>
                </a:solidFill>
                <a:latin typeface="Tahoma"/>
                <a:cs typeface="Tahoma"/>
              </a:rPr>
              <a:t>2026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288407" y="1607058"/>
            <a:ext cx="1482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5" b="1">
                <a:solidFill>
                  <a:srgbClr val="24282A"/>
                </a:solidFill>
                <a:latin typeface="Tahoma"/>
                <a:cs typeface="Tahoma"/>
              </a:rPr>
              <a:t>May </a:t>
            </a:r>
            <a:r>
              <a:rPr dirty="0" sz="1600" spc="-105" b="1">
                <a:solidFill>
                  <a:srgbClr val="24282A"/>
                </a:solidFill>
                <a:latin typeface="Tahoma"/>
                <a:cs typeface="Tahoma"/>
              </a:rPr>
              <a:t>-</a:t>
            </a:r>
            <a:r>
              <a:rPr dirty="0" sz="1600" spc="-65" b="1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600" spc="-114" b="1">
                <a:solidFill>
                  <a:srgbClr val="24282A"/>
                </a:solidFill>
                <a:latin typeface="Tahoma"/>
                <a:cs typeface="Tahoma"/>
              </a:rPr>
              <a:t>July</a:t>
            </a:r>
            <a:r>
              <a:rPr dirty="0" sz="1600" spc="-50" b="1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600" spc="-95" b="1">
                <a:solidFill>
                  <a:srgbClr val="24282A"/>
                </a:solidFill>
                <a:latin typeface="Tahoma"/>
                <a:cs typeface="Tahoma"/>
              </a:rPr>
              <a:t>2026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707883" y="1587754"/>
            <a:ext cx="141795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solidFill>
                  <a:srgbClr val="24282A"/>
                </a:solidFill>
                <a:latin typeface="Tahoma"/>
                <a:cs typeface="Tahoma"/>
              </a:rPr>
              <a:t>Aug</a:t>
            </a:r>
            <a:r>
              <a:rPr dirty="0" sz="1600" spc="-6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600">
                <a:solidFill>
                  <a:srgbClr val="24282A"/>
                </a:solidFill>
                <a:latin typeface="Tahoma"/>
                <a:cs typeface="Tahoma"/>
              </a:rPr>
              <a:t>-</a:t>
            </a:r>
            <a:r>
              <a:rPr dirty="0" sz="1600" spc="-65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600" spc="60">
                <a:solidFill>
                  <a:srgbClr val="24282A"/>
                </a:solidFill>
                <a:latin typeface="Tahoma"/>
                <a:cs typeface="Tahoma"/>
              </a:rPr>
              <a:t>Oct</a:t>
            </a:r>
            <a:r>
              <a:rPr dirty="0" sz="1600" spc="-75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600" spc="-20">
                <a:solidFill>
                  <a:srgbClr val="24282A"/>
                </a:solidFill>
                <a:latin typeface="Tahoma"/>
                <a:cs typeface="Tahoma"/>
              </a:rPr>
              <a:t>2026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958831" y="1587754"/>
            <a:ext cx="113220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solidFill>
                  <a:srgbClr val="24282A"/>
                </a:solidFill>
                <a:latin typeface="Tahoma"/>
                <a:cs typeface="Tahoma"/>
              </a:rPr>
              <a:t>End</a:t>
            </a:r>
            <a:r>
              <a:rPr dirty="0" sz="1600" spc="-45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600">
                <a:solidFill>
                  <a:srgbClr val="24282A"/>
                </a:solidFill>
                <a:latin typeface="Tahoma"/>
                <a:cs typeface="Tahoma"/>
              </a:rPr>
              <a:t>of</a:t>
            </a:r>
            <a:r>
              <a:rPr dirty="0" sz="1600" spc="-25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600" spc="-20">
                <a:solidFill>
                  <a:srgbClr val="24282A"/>
                </a:solidFill>
                <a:latin typeface="Tahoma"/>
                <a:cs typeface="Tahoma"/>
              </a:rPr>
              <a:t>2026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401699" y="4608703"/>
            <a:ext cx="8299450" cy="1332230"/>
            <a:chOff x="1401699" y="4608703"/>
            <a:chExt cx="8299450" cy="1332230"/>
          </a:xfrm>
        </p:grpSpPr>
        <p:sp>
          <p:nvSpPr>
            <p:cNvPr id="25" name="object 25"/>
            <p:cNvSpPr/>
            <p:nvPr/>
          </p:nvSpPr>
          <p:spPr>
            <a:xfrm>
              <a:off x="1411224" y="4618228"/>
              <a:ext cx="8223884" cy="538480"/>
            </a:xfrm>
            <a:custGeom>
              <a:avLst/>
              <a:gdLst/>
              <a:ahLst/>
              <a:cxnLst/>
              <a:rect l="l" t="t" r="r" b="b"/>
              <a:pathLst>
                <a:path w="8223884" h="538479">
                  <a:moveTo>
                    <a:pt x="7954645" y="0"/>
                  </a:moveTo>
                  <a:lnTo>
                    <a:pt x="0" y="0"/>
                  </a:lnTo>
                  <a:lnTo>
                    <a:pt x="269113" y="268986"/>
                  </a:lnTo>
                  <a:lnTo>
                    <a:pt x="0" y="537972"/>
                  </a:lnTo>
                  <a:lnTo>
                    <a:pt x="7954645" y="537972"/>
                  </a:lnTo>
                  <a:lnTo>
                    <a:pt x="8223631" y="268986"/>
                  </a:lnTo>
                  <a:lnTo>
                    <a:pt x="79546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1411224" y="4618228"/>
              <a:ext cx="8223884" cy="538480"/>
            </a:xfrm>
            <a:custGeom>
              <a:avLst/>
              <a:gdLst/>
              <a:ahLst/>
              <a:cxnLst/>
              <a:rect l="l" t="t" r="r" b="b"/>
              <a:pathLst>
                <a:path w="8223884" h="538479">
                  <a:moveTo>
                    <a:pt x="0" y="0"/>
                  </a:moveTo>
                  <a:lnTo>
                    <a:pt x="7954645" y="0"/>
                  </a:lnTo>
                  <a:lnTo>
                    <a:pt x="8223631" y="268986"/>
                  </a:lnTo>
                  <a:lnTo>
                    <a:pt x="7954645" y="537972"/>
                  </a:lnTo>
                  <a:lnTo>
                    <a:pt x="0" y="537972"/>
                  </a:lnTo>
                  <a:lnTo>
                    <a:pt x="269113" y="268986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434343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1792859" y="4645672"/>
              <a:ext cx="7898765" cy="1285240"/>
            </a:xfrm>
            <a:custGeom>
              <a:avLst/>
              <a:gdLst/>
              <a:ahLst/>
              <a:cxnLst/>
              <a:rect l="l" t="t" r="r" b="b"/>
              <a:pathLst>
                <a:path w="7898765" h="1285239">
                  <a:moveTo>
                    <a:pt x="7523721" y="0"/>
                  </a:moveTo>
                  <a:lnTo>
                    <a:pt x="0" y="0"/>
                  </a:lnTo>
                  <a:lnTo>
                    <a:pt x="0" y="482079"/>
                  </a:lnTo>
                  <a:lnTo>
                    <a:pt x="7523721" y="482079"/>
                  </a:lnTo>
                  <a:lnTo>
                    <a:pt x="7523721" y="0"/>
                  </a:lnTo>
                  <a:close/>
                </a:path>
                <a:path w="7898765" h="1285239">
                  <a:moveTo>
                    <a:pt x="7898765" y="1016165"/>
                  </a:moveTo>
                  <a:lnTo>
                    <a:pt x="7629779" y="747128"/>
                  </a:lnTo>
                  <a:lnTo>
                    <a:pt x="1173988" y="747128"/>
                  </a:lnTo>
                  <a:lnTo>
                    <a:pt x="1442974" y="1016165"/>
                  </a:lnTo>
                  <a:lnTo>
                    <a:pt x="1173988" y="1285163"/>
                  </a:lnTo>
                  <a:lnTo>
                    <a:pt x="7629779" y="1285163"/>
                  </a:lnTo>
                  <a:lnTo>
                    <a:pt x="7898765" y="10161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2966847" y="5392801"/>
              <a:ext cx="6725284" cy="538480"/>
            </a:xfrm>
            <a:custGeom>
              <a:avLst/>
              <a:gdLst/>
              <a:ahLst/>
              <a:cxnLst/>
              <a:rect l="l" t="t" r="r" b="b"/>
              <a:pathLst>
                <a:path w="6725284" h="538479">
                  <a:moveTo>
                    <a:pt x="0" y="0"/>
                  </a:moveTo>
                  <a:lnTo>
                    <a:pt x="6455791" y="0"/>
                  </a:lnTo>
                  <a:lnTo>
                    <a:pt x="6724777" y="269036"/>
                  </a:lnTo>
                  <a:lnTo>
                    <a:pt x="6455791" y="538035"/>
                  </a:lnTo>
                  <a:lnTo>
                    <a:pt x="0" y="538035"/>
                  </a:lnTo>
                  <a:lnTo>
                    <a:pt x="268985" y="269036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434343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3300475" y="5428958"/>
              <a:ext cx="6074410" cy="482600"/>
            </a:xfrm>
            <a:custGeom>
              <a:avLst/>
              <a:gdLst/>
              <a:ahLst/>
              <a:cxnLst/>
              <a:rect l="l" t="t" r="r" b="b"/>
              <a:pathLst>
                <a:path w="6074409" h="482600">
                  <a:moveTo>
                    <a:pt x="6074283" y="0"/>
                  </a:moveTo>
                  <a:lnTo>
                    <a:pt x="0" y="0"/>
                  </a:lnTo>
                  <a:lnTo>
                    <a:pt x="0" y="482079"/>
                  </a:lnTo>
                  <a:lnTo>
                    <a:pt x="6074283" y="482079"/>
                  </a:lnTo>
                  <a:lnTo>
                    <a:pt x="607428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0" name="object 30"/>
          <p:cNvSpPr txBox="1"/>
          <p:nvPr/>
        </p:nvSpPr>
        <p:spPr>
          <a:xfrm>
            <a:off x="1902332" y="4752848"/>
            <a:ext cx="4663440" cy="104330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00">
                <a:solidFill>
                  <a:srgbClr val="24282A"/>
                </a:solidFill>
                <a:latin typeface="Tahoma"/>
                <a:cs typeface="Tahoma"/>
              </a:rPr>
              <a:t>Technical</a:t>
            </a:r>
            <a:r>
              <a:rPr dirty="0" sz="1500" spc="16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500">
                <a:solidFill>
                  <a:srgbClr val="24282A"/>
                </a:solidFill>
                <a:latin typeface="Tahoma"/>
                <a:cs typeface="Tahoma"/>
              </a:rPr>
              <a:t>Committee</a:t>
            </a:r>
            <a:r>
              <a:rPr dirty="0" sz="1500" spc="145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500" spc="-10">
                <a:solidFill>
                  <a:srgbClr val="24282A"/>
                </a:solidFill>
                <a:latin typeface="Tahoma"/>
                <a:cs typeface="Tahoma"/>
              </a:rPr>
              <a:t>Meetings</a:t>
            </a:r>
            <a:endParaRPr sz="15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5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745"/>
              </a:spcBef>
            </a:pPr>
            <a:endParaRPr sz="1500">
              <a:latin typeface="Tahoma"/>
              <a:cs typeface="Tahoma"/>
            </a:endParaRPr>
          </a:p>
          <a:p>
            <a:pPr marL="1520190">
              <a:lnSpc>
                <a:spcPct val="100000"/>
              </a:lnSpc>
            </a:pPr>
            <a:r>
              <a:rPr dirty="0" sz="1500">
                <a:solidFill>
                  <a:srgbClr val="24282A"/>
                </a:solidFill>
                <a:latin typeface="Tahoma"/>
                <a:cs typeface="Tahoma"/>
              </a:rPr>
              <a:t>Public</a:t>
            </a:r>
            <a:r>
              <a:rPr dirty="0" sz="1500" spc="14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500">
                <a:solidFill>
                  <a:srgbClr val="24282A"/>
                </a:solidFill>
                <a:latin typeface="Tahoma"/>
                <a:cs typeface="Tahoma"/>
              </a:rPr>
              <a:t>Steering</a:t>
            </a:r>
            <a:r>
              <a:rPr dirty="0" sz="1500" spc="13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500">
                <a:solidFill>
                  <a:srgbClr val="24282A"/>
                </a:solidFill>
                <a:latin typeface="Tahoma"/>
                <a:cs typeface="Tahoma"/>
              </a:rPr>
              <a:t>Committee</a:t>
            </a:r>
            <a:r>
              <a:rPr dirty="0" sz="1500" spc="11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500" spc="-10">
                <a:solidFill>
                  <a:srgbClr val="24282A"/>
                </a:solidFill>
                <a:latin typeface="Tahoma"/>
                <a:cs typeface="Tahoma"/>
              </a:rPr>
              <a:t>Meetings</a:t>
            </a:r>
            <a:endParaRPr sz="1500">
              <a:latin typeface="Tahoma"/>
              <a:cs typeface="Tahoma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548253" y="6140526"/>
            <a:ext cx="3733800" cy="557530"/>
            <a:chOff x="3548253" y="6140526"/>
            <a:chExt cx="3733800" cy="557530"/>
          </a:xfrm>
        </p:grpSpPr>
        <p:sp>
          <p:nvSpPr>
            <p:cNvPr id="32" name="object 32"/>
            <p:cNvSpPr/>
            <p:nvPr/>
          </p:nvSpPr>
          <p:spPr>
            <a:xfrm>
              <a:off x="3557778" y="6150051"/>
              <a:ext cx="3714750" cy="538480"/>
            </a:xfrm>
            <a:custGeom>
              <a:avLst/>
              <a:gdLst/>
              <a:ahLst/>
              <a:cxnLst/>
              <a:rect l="l" t="t" r="r" b="b"/>
              <a:pathLst>
                <a:path w="3714750" h="538479">
                  <a:moveTo>
                    <a:pt x="3445764" y="0"/>
                  </a:moveTo>
                  <a:lnTo>
                    <a:pt x="0" y="0"/>
                  </a:lnTo>
                  <a:lnTo>
                    <a:pt x="268986" y="268998"/>
                  </a:lnTo>
                  <a:lnTo>
                    <a:pt x="0" y="537997"/>
                  </a:lnTo>
                  <a:lnTo>
                    <a:pt x="3445764" y="537997"/>
                  </a:lnTo>
                  <a:lnTo>
                    <a:pt x="3714750" y="268998"/>
                  </a:lnTo>
                  <a:lnTo>
                    <a:pt x="34457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3557778" y="6150051"/>
              <a:ext cx="3714750" cy="538480"/>
            </a:xfrm>
            <a:custGeom>
              <a:avLst/>
              <a:gdLst/>
              <a:ahLst/>
              <a:cxnLst/>
              <a:rect l="l" t="t" r="r" b="b"/>
              <a:pathLst>
                <a:path w="3714750" h="538479">
                  <a:moveTo>
                    <a:pt x="0" y="0"/>
                  </a:moveTo>
                  <a:lnTo>
                    <a:pt x="3445764" y="0"/>
                  </a:lnTo>
                  <a:lnTo>
                    <a:pt x="3714750" y="268998"/>
                  </a:lnTo>
                  <a:lnTo>
                    <a:pt x="3445764" y="537997"/>
                  </a:lnTo>
                  <a:lnTo>
                    <a:pt x="0" y="537997"/>
                  </a:lnTo>
                  <a:lnTo>
                    <a:pt x="268986" y="268998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434343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3877818" y="6178626"/>
              <a:ext cx="2671445" cy="482600"/>
            </a:xfrm>
            <a:custGeom>
              <a:avLst/>
              <a:gdLst/>
              <a:ahLst/>
              <a:cxnLst/>
              <a:rect l="l" t="t" r="r" b="b"/>
              <a:pathLst>
                <a:path w="2671445" h="482600">
                  <a:moveTo>
                    <a:pt x="2671064" y="0"/>
                  </a:moveTo>
                  <a:lnTo>
                    <a:pt x="0" y="0"/>
                  </a:lnTo>
                  <a:lnTo>
                    <a:pt x="0" y="482079"/>
                  </a:lnTo>
                  <a:lnTo>
                    <a:pt x="2671064" y="482079"/>
                  </a:lnTo>
                  <a:lnTo>
                    <a:pt x="26710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" name="object 35"/>
          <p:cNvSpPr txBox="1"/>
          <p:nvPr/>
        </p:nvSpPr>
        <p:spPr>
          <a:xfrm>
            <a:off x="3987546" y="6285991"/>
            <a:ext cx="2444115" cy="25971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00">
                <a:solidFill>
                  <a:srgbClr val="24282A"/>
                </a:solidFill>
                <a:latin typeface="Tahoma"/>
                <a:cs typeface="Tahoma"/>
              </a:rPr>
              <a:t>Public</a:t>
            </a:r>
            <a:r>
              <a:rPr dirty="0" sz="1500" spc="10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500">
                <a:solidFill>
                  <a:srgbClr val="24282A"/>
                </a:solidFill>
                <a:latin typeface="Tahoma"/>
                <a:cs typeface="Tahoma"/>
              </a:rPr>
              <a:t>Information</a:t>
            </a:r>
            <a:r>
              <a:rPr dirty="0" sz="1500" spc="60">
                <a:solidFill>
                  <a:srgbClr val="24282A"/>
                </a:solidFill>
                <a:latin typeface="Tahoma"/>
                <a:cs typeface="Tahoma"/>
              </a:rPr>
              <a:t> </a:t>
            </a:r>
            <a:r>
              <a:rPr dirty="0" sz="1500" spc="-10">
                <a:solidFill>
                  <a:srgbClr val="24282A"/>
                </a:solidFill>
                <a:latin typeface="Tahoma"/>
                <a:cs typeface="Tahoma"/>
              </a:rPr>
              <a:t>Activities</a:t>
            </a:r>
            <a:endParaRPr sz="1500">
              <a:latin typeface="Tahoma"/>
              <a:cs typeface="Tahom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1753215" y="6372555"/>
            <a:ext cx="19621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8B8D8D"/>
                </a:solidFill>
                <a:latin typeface="Arial"/>
                <a:cs typeface="Arial"/>
              </a:rPr>
              <a:t>10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827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Floodplain</a:t>
            </a:r>
            <a:r>
              <a:rPr dirty="0" sz="4000" spc="-105"/>
              <a:t> </a:t>
            </a:r>
            <a:r>
              <a:rPr dirty="0" sz="4000"/>
              <a:t>Management</a:t>
            </a:r>
            <a:r>
              <a:rPr dirty="0" sz="4000" spc="-70"/>
              <a:t> </a:t>
            </a:r>
            <a:r>
              <a:rPr dirty="0" sz="4000"/>
              <a:t>Planning</a:t>
            </a:r>
            <a:r>
              <a:rPr dirty="0" sz="4000" spc="-85"/>
              <a:t> </a:t>
            </a:r>
            <a:r>
              <a:rPr dirty="0" sz="4000" spc="-10"/>
              <a:t>Timeline</a:t>
            </a:r>
            <a:endParaRPr sz="4000"/>
          </a:p>
        </p:txBody>
      </p:sp>
      <p:sp>
        <p:nvSpPr>
          <p:cNvPr id="38" name="object 38"/>
          <p:cNvSpPr/>
          <p:nvPr/>
        </p:nvSpPr>
        <p:spPr>
          <a:xfrm>
            <a:off x="736269" y="997711"/>
            <a:ext cx="8164830" cy="0"/>
          </a:xfrm>
          <a:custGeom>
            <a:avLst/>
            <a:gdLst/>
            <a:ahLst/>
            <a:cxnLst/>
            <a:rect l="l" t="t" r="r" b="b"/>
            <a:pathLst>
              <a:path w="8164830" h="0">
                <a:moveTo>
                  <a:pt x="0" y="0"/>
                </a:moveTo>
                <a:lnTo>
                  <a:pt x="8164271" y="0"/>
                </a:lnTo>
              </a:path>
            </a:pathLst>
          </a:custGeom>
          <a:ln w="19050">
            <a:solidFill>
              <a:srgbClr val="00956C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/>
              <a:t>Coastal</a:t>
            </a:r>
            <a:r>
              <a:rPr dirty="0" spc="-45"/>
              <a:t> </a:t>
            </a:r>
            <a:r>
              <a:rPr dirty="0" spc="-20"/>
              <a:t>Zone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17068" y="1287017"/>
            <a:ext cx="3989070" cy="44157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Char char="•"/>
              <a:tabLst>
                <a:tab pos="299085" algn="l"/>
                <a:tab pos="3265170" algn="l"/>
              </a:tabLst>
            </a:pPr>
            <a:r>
              <a:rPr dirty="0" sz="1800">
                <a:latin typeface="Arial"/>
                <a:cs typeface="Arial"/>
              </a:rPr>
              <a:t>St.</a:t>
            </a:r>
            <a:r>
              <a:rPr dirty="0" sz="1800" spc="-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Charles’s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Local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Coastal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Program </a:t>
            </a:r>
            <a:r>
              <a:rPr dirty="0" sz="1800">
                <a:latin typeface="Arial"/>
                <a:cs typeface="Arial"/>
              </a:rPr>
              <a:t>went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into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effect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late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2017.</a:t>
            </a:r>
            <a:r>
              <a:rPr dirty="0" sz="1800">
                <a:latin typeface="Arial"/>
                <a:cs typeface="Arial"/>
              </a:rPr>
              <a:t>	</a:t>
            </a:r>
            <a:r>
              <a:rPr dirty="0" sz="1800" spc="-25">
                <a:latin typeface="Arial"/>
                <a:cs typeface="Arial"/>
              </a:rPr>
              <a:t>In </a:t>
            </a:r>
            <a:r>
              <a:rPr dirty="0" sz="1800">
                <a:latin typeface="Arial"/>
                <a:cs typeface="Arial"/>
              </a:rPr>
              <a:t>2025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Local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Program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processed </a:t>
            </a:r>
            <a:r>
              <a:rPr dirty="0" sz="1800">
                <a:latin typeface="Arial"/>
                <a:cs typeface="Arial"/>
              </a:rPr>
              <a:t>10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permits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locally.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92710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Reviewed, processed,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5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readied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adoption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SCP</a:t>
            </a:r>
            <a:r>
              <a:rPr dirty="0" sz="1800" spc="-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SHIELD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Plan.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241300" indent="-287020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Updated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our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database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back-</a:t>
            </a:r>
            <a:r>
              <a:rPr dirty="0" sz="1800" spc="-25">
                <a:latin typeface="Arial"/>
                <a:cs typeface="Arial"/>
              </a:rPr>
              <a:t>log </a:t>
            </a:r>
            <a:r>
              <a:rPr dirty="0" sz="1800">
                <a:latin typeface="Arial"/>
                <a:cs typeface="Arial"/>
              </a:rPr>
              <a:t>over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60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previous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applications.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5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46990" indent="-287020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</a:tabLst>
            </a:pPr>
            <a:r>
              <a:rPr dirty="0" sz="1800" spc="-10">
                <a:latin typeface="Arial"/>
                <a:cs typeface="Arial"/>
              </a:rPr>
              <a:t>Re-</a:t>
            </a:r>
            <a:r>
              <a:rPr dirty="0" sz="1800">
                <a:latin typeface="Arial"/>
                <a:cs typeface="Arial"/>
              </a:rPr>
              <a:t>engaged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with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LDENR’s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Office</a:t>
            </a:r>
            <a:r>
              <a:rPr dirty="0" sz="1800" spc="-7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of </a:t>
            </a:r>
            <a:r>
              <a:rPr dirty="0" sz="1800">
                <a:latin typeface="Arial"/>
                <a:cs typeface="Arial"/>
              </a:rPr>
              <a:t>Compliance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solidify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our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Local </a:t>
            </a:r>
            <a:r>
              <a:rPr dirty="0" sz="1800">
                <a:latin typeface="Arial"/>
                <a:cs typeface="Arial"/>
              </a:rPr>
              <a:t>Coastal</a:t>
            </a:r>
            <a:r>
              <a:rPr dirty="0" sz="1800" spc="-4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Program.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lvl="1" marL="756285" indent="-286385">
              <a:lnSpc>
                <a:spcPct val="100000"/>
              </a:lnSpc>
              <a:buChar char="•"/>
              <a:tabLst>
                <a:tab pos="756285" algn="l"/>
              </a:tabLst>
            </a:pPr>
            <a:r>
              <a:rPr dirty="0" sz="1800">
                <a:latin typeface="Arial"/>
                <a:cs typeface="Arial"/>
              </a:rPr>
              <a:t>So,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what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does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that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look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like?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529201" y="1214069"/>
            <a:ext cx="7423150" cy="4819015"/>
            <a:chOff x="4529201" y="1214069"/>
            <a:chExt cx="7423150" cy="481901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29201" y="1229766"/>
              <a:ext cx="3711321" cy="4800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40648" y="1214069"/>
              <a:ext cx="3711448" cy="481888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/>
              <a:t>Coastal</a:t>
            </a:r>
            <a:r>
              <a:rPr dirty="0" spc="-45"/>
              <a:t> </a:t>
            </a:r>
            <a:r>
              <a:rPr dirty="0" spc="-20"/>
              <a:t>Zone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17068" y="1188465"/>
            <a:ext cx="3970020" cy="52387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marR="259715" indent="-287020">
              <a:lnSpc>
                <a:spcPct val="100000"/>
              </a:lnSpc>
              <a:spcBef>
                <a:spcPts val="100"/>
              </a:spcBef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Edits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Chapter 25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code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to </a:t>
            </a:r>
            <a:r>
              <a:rPr dirty="0" sz="1800">
                <a:latin typeface="Arial"/>
                <a:cs typeface="Arial"/>
              </a:rPr>
              <a:t>ensure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internal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consistency.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209550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 spc="-10">
                <a:latin typeface="Arial"/>
                <a:cs typeface="Arial"/>
              </a:rPr>
              <a:t>Re-</a:t>
            </a:r>
            <a:r>
              <a:rPr dirty="0" sz="1800">
                <a:latin typeface="Arial"/>
                <a:cs typeface="Arial"/>
              </a:rPr>
              <a:t>establishment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Local </a:t>
            </a:r>
            <a:r>
              <a:rPr dirty="0" sz="1800">
                <a:latin typeface="Arial"/>
                <a:cs typeface="Arial"/>
              </a:rPr>
              <a:t>Coastal</a:t>
            </a:r>
            <a:r>
              <a:rPr dirty="0" sz="1800" spc="-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Zone</a:t>
            </a:r>
            <a:r>
              <a:rPr dirty="0" sz="1800" spc="-1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Advisory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Committee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engagement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their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public oversight.</a:t>
            </a:r>
            <a:endParaRPr sz="1800">
              <a:latin typeface="Arial"/>
              <a:cs typeface="Arial"/>
            </a:endParaRPr>
          </a:p>
          <a:p>
            <a:pPr lvl="1" marL="756285" marR="34925" indent="-287020">
              <a:lnSpc>
                <a:spcPct val="100000"/>
              </a:lnSpc>
              <a:buChar char="•"/>
              <a:tabLst>
                <a:tab pos="756285" algn="l"/>
              </a:tabLst>
            </a:pPr>
            <a:r>
              <a:rPr dirty="0" sz="1800">
                <a:latin typeface="Arial"/>
                <a:cs typeface="Arial"/>
              </a:rPr>
              <a:t>Monthly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meetings,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information </a:t>
            </a:r>
            <a:r>
              <a:rPr dirty="0" sz="1800">
                <a:latin typeface="Arial"/>
                <a:cs typeface="Arial"/>
              </a:rPr>
              <a:t>sessions,</a:t>
            </a:r>
            <a:r>
              <a:rPr dirty="0" sz="1800" spc="-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coordination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with </a:t>
            </a:r>
            <a:r>
              <a:rPr dirty="0" sz="1800">
                <a:latin typeface="Arial"/>
                <a:cs typeface="Arial"/>
              </a:rPr>
              <a:t>State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agencies.</a:t>
            </a:r>
            <a:endParaRPr sz="18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95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252095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Development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Coastal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Use </a:t>
            </a:r>
            <a:r>
              <a:rPr dirty="0" sz="1800">
                <a:latin typeface="Arial"/>
                <a:cs typeface="Arial"/>
              </a:rPr>
              <a:t>Permits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SCP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“Do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Need</a:t>
            </a:r>
            <a:r>
              <a:rPr dirty="0" sz="1800" spc="-10">
                <a:latin typeface="Arial"/>
                <a:cs typeface="Arial"/>
              </a:rPr>
              <a:t> One?” document.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Font typeface="Arial"/>
              <a:buChar char="•"/>
            </a:pPr>
            <a:endParaRPr sz="1800">
              <a:latin typeface="Arial"/>
              <a:cs typeface="Arial"/>
            </a:endParaRPr>
          </a:p>
          <a:p>
            <a:pPr marL="299085" marR="5080" indent="-287020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1800">
                <a:latin typeface="Arial"/>
                <a:cs typeface="Arial"/>
              </a:rPr>
              <a:t>Internal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processes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ensure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that </a:t>
            </a:r>
            <a:r>
              <a:rPr dirty="0" sz="1800">
                <a:latin typeface="Arial"/>
                <a:cs typeface="Arial"/>
              </a:rPr>
              <a:t>Coastal</a:t>
            </a:r>
            <a:r>
              <a:rPr dirty="0" sz="1800" spc="-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considerations</a:t>
            </a:r>
            <a:r>
              <a:rPr dirty="0" sz="1800" spc="-4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are </a:t>
            </a:r>
            <a:r>
              <a:rPr dirty="0" sz="1800">
                <a:latin typeface="Arial"/>
                <a:cs typeface="Arial"/>
              </a:rPr>
              <a:t>presented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accounted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for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at</a:t>
            </a:r>
            <a:r>
              <a:rPr dirty="0" sz="1800" spc="-20">
                <a:latin typeface="Arial"/>
                <a:cs typeface="Arial"/>
              </a:rPr>
              <a:t> step </a:t>
            </a:r>
            <a:r>
              <a:rPr dirty="0" sz="1800">
                <a:latin typeface="Arial"/>
                <a:cs typeface="Arial"/>
              </a:rPr>
              <a:t>one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development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process.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18379" y="1257147"/>
            <a:ext cx="6255004" cy="481037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Dependable,</a:t>
            </a:r>
            <a:r>
              <a:rPr dirty="0" spc="-75"/>
              <a:t> </a:t>
            </a:r>
            <a:r>
              <a:rPr dirty="0"/>
              <a:t>Resilient,</a:t>
            </a:r>
            <a:r>
              <a:rPr dirty="0" spc="-5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 spc="-10"/>
              <a:t>Ready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5998" y="1343660"/>
            <a:ext cx="5476875" cy="2037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200">
                <a:latin typeface="Arial"/>
                <a:cs typeface="Arial"/>
              </a:rPr>
              <a:t>The</a:t>
            </a:r>
            <a:r>
              <a:rPr dirty="0" sz="2200" spc="40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Department</a:t>
            </a:r>
            <a:r>
              <a:rPr dirty="0" sz="2200" spc="40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of</a:t>
            </a:r>
            <a:r>
              <a:rPr dirty="0" sz="2200" spc="35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Planning</a:t>
            </a:r>
            <a:r>
              <a:rPr dirty="0" sz="2200" spc="45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and</a:t>
            </a:r>
            <a:r>
              <a:rPr dirty="0" sz="2200" spc="40">
                <a:latin typeface="Arial"/>
                <a:cs typeface="Arial"/>
              </a:rPr>
              <a:t>  </a:t>
            </a:r>
            <a:r>
              <a:rPr dirty="0" sz="2200" spc="-10">
                <a:latin typeface="Arial"/>
                <a:cs typeface="Arial"/>
              </a:rPr>
              <a:t>Zoning </a:t>
            </a:r>
            <a:r>
              <a:rPr dirty="0" sz="2200">
                <a:latin typeface="Arial"/>
                <a:cs typeface="Arial"/>
              </a:rPr>
              <a:t>continues to</a:t>
            </a:r>
            <a:r>
              <a:rPr dirty="0" sz="2200" spc="-2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follow</a:t>
            </a:r>
            <a:r>
              <a:rPr dirty="0" sz="2200" spc="-1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through on</a:t>
            </a:r>
            <a:r>
              <a:rPr dirty="0" sz="2200" spc="-1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its mission</a:t>
            </a:r>
            <a:r>
              <a:rPr dirty="0" sz="2200" spc="-5">
                <a:latin typeface="Arial"/>
                <a:cs typeface="Arial"/>
              </a:rPr>
              <a:t> </a:t>
            </a:r>
            <a:r>
              <a:rPr dirty="0" sz="2200" spc="-25">
                <a:latin typeface="Arial"/>
                <a:cs typeface="Arial"/>
              </a:rPr>
              <a:t>of </a:t>
            </a:r>
            <a:r>
              <a:rPr dirty="0" sz="2200">
                <a:latin typeface="Arial"/>
                <a:cs typeface="Arial"/>
              </a:rPr>
              <a:t>protecting</a:t>
            </a:r>
            <a:r>
              <a:rPr dirty="0" sz="2200" spc="-7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community</a:t>
            </a:r>
            <a:r>
              <a:rPr dirty="0" sz="2200" spc="-5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safety</a:t>
            </a:r>
            <a:r>
              <a:rPr dirty="0" sz="2200" spc="-7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and</a:t>
            </a:r>
            <a:r>
              <a:rPr dirty="0" sz="2200" spc="-65">
                <a:latin typeface="Arial"/>
                <a:cs typeface="Arial"/>
              </a:rPr>
              <a:t> </a:t>
            </a:r>
            <a:r>
              <a:rPr dirty="0" sz="2200" spc="-10">
                <a:latin typeface="Arial"/>
                <a:cs typeface="Arial"/>
              </a:rPr>
              <a:t>standards.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0"/>
              </a:spcBef>
            </a:pPr>
            <a:endParaRPr sz="2200">
              <a:latin typeface="Arial"/>
              <a:cs typeface="Arial"/>
            </a:endParaRPr>
          </a:p>
          <a:p>
            <a:pPr algn="just" marL="12700" marR="8255">
              <a:lnSpc>
                <a:spcPct val="100000"/>
              </a:lnSpc>
            </a:pPr>
            <a:r>
              <a:rPr dirty="0" sz="2200">
                <a:latin typeface="Arial"/>
                <a:cs typeface="Arial"/>
              </a:rPr>
              <a:t>Our</a:t>
            </a:r>
            <a:r>
              <a:rPr dirty="0" sz="2200" spc="45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staff</a:t>
            </a:r>
            <a:r>
              <a:rPr dirty="0" sz="2200" spc="50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is</a:t>
            </a:r>
            <a:r>
              <a:rPr dirty="0" sz="2200" spc="45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qualified</a:t>
            </a:r>
            <a:r>
              <a:rPr dirty="0" sz="2200" spc="55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and</a:t>
            </a:r>
            <a:r>
              <a:rPr dirty="0" sz="2200" spc="50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accredited</a:t>
            </a:r>
            <a:r>
              <a:rPr dirty="0" sz="2200" spc="55">
                <a:latin typeface="Arial"/>
                <a:cs typeface="Arial"/>
              </a:rPr>
              <a:t>  </a:t>
            </a:r>
            <a:r>
              <a:rPr dirty="0" sz="2200" spc="-25">
                <a:latin typeface="Arial"/>
                <a:cs typeface="Arial"/>
              </a:rPr>
              <a:t>per </a:t>
            </a:r>
            <a:r>
              <a:rPr dirty="0" sz="2200">
                <a:latin typeface="Arial"/>
                <a:cs typeface="Arial"/>
              </a:rPr>
              <a:t>their</a:t>
            </a:r>
            <a:r>
              <a:rPr dirty="0" sz="2200" spc="35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responsibilities</a:t>
            </a:r>
            <a:r>
              <a:rPr dirty="0" sz="2200" spc="36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and</a:t>
            </a:r>
            <a:r>
              <a:rPr dirty="0" sz="2200" spc="34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we</a:t>
            </a:r>
            <a:r>
              <a:rPr dirty="0" sz="2200" spc="34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promote</a:t>
            </a:r>
            <a:r>
              <a:rPr dirty="0" sz="2200" spc="360">
                <a:latin typeface="Arial"/>
                <a:cs typeface="Arial"/>
              </a:rPr>
              <a:t> </a:t>
            </a:r>
            <a:r>
              <a:rPr dirty="0" sz="2200" spc="-20">
                <a:latin typeface="Arial"/>
                <a:cs typeface="Arial"/>
              </a:rPr>
              <a:t>from</a:t>
            </a:r>
            <a:endParaRPr sz="2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45998" y="3355594"/>
            <a:ext cx="3830320" cy="695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1055370" algn="l"/>
                <a:tab pos="1268730" algn="l"/>
                <a:tab pos="2595880" algn="l"/>
                <a:tab pos="2933065" algn="l"/>
              </a:tabLst>
            </a:pPr>
            <a:r>
              <a:rPr dirty="0" sz="2200" spc="-10">
                <a:latin typeface="Arial"/>
                <a:cs typeface="Arial"/>
              </a:rPr>
              <a:t>within</a:t>
            </a:r>
            <a:r>
              <a:rPr dirty="0" sz="2200">
                <a:latin typeface="Arial"/>
                <a:cs typeface="Arial"/>
              </a:rPr>
              <a:t>	</a:t>
            </a:r>
            <a:r>
              <a:rPr dirty="0" sz="2200" spc="-10">
                <a:latin typeface="Arial"/>
                <a:cs typeface="Arial"/>
              </a:rPr>
              <a:t>whenever</a:t>
            </a:r>
            <a:r>
              <a:rPr dirty="0" sz="2200">
                <a:latin typeface="Arial"/>
                <a:cs typeface="Arial"/>
              </a:rPr>
              <a:t>	</a:t>
            </a:r>
            <a:r>
              <a:rPr dirty="0" sz="2200" spc="-10">
                <a:latin typeface="Arial"/>
                <a:cs typeface="Arial"/>
              </a:rPr>
              <a:t>possible. provides</a:t>
            </a:r>
            <a:r>
              <a:rPr dirty="0" sz="2200">
                <a:latin typeface="Arial"/>
                <a:cs typeface="Arial"/>
              </a:rPr>
              <a:t>	</a:t>
            </a:r>
            <a:r>
              <a:rPr dirty="0" sz="2200" spc="-10">
                <a:latin typeface="Arial"/>
                <a:cs typeface="Arial"/>
              </a:rPr>
              <a:t>dependable</a:t>
            </a:r>
            <a:r>
              <a:rPr dirty="0" sz="2200">
                <a:latin typeface="Arial"/>
                <a:cs typeface="Arial"/>
              </a:rPr>
              <a:t>	</a:t>
            </a:r>
            <a:r>
              <a:rPr dirty="0" sz="2200" spc="-10">
                <a:latin typeface="Arial"/>
                <a:cs typeface="Arial"/>
              </a:rPr>
              <a:t>service</a:t>
            </a:r>
            <a:endParaRPr sz="2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51679" y="3355594"/>
            <a:ext cx="1469390" cy="695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12065">
              <a:lnSpc>
                <a:spcPct val="100000"/>
              </a:lnSpc>
              <a:spcBef>
                <a:spcPts val="95"/>
              </a:spcBef>
              <a:tabLst>
                <a:tab pos="524510" algn="l"/>
                <a:tab pos="833755" algn="l"/>
                <a:tab pos="879475" algn="l"/>
              </a:tabLst>
            </a:pPr>
            <a:r>
              <a:rPr dirty="0" sz="2200" spc="-25">
                <a:latin typeface="Arial"/>
                <a:cs typeface="Arial"/>
              </a:rPr>
              <a:t>The</a:t>
            </a:r>
            <a:r>
              <a:rPr dirty="0" sz="2200">
                <a:latin typeface="Arial"/>
                <a:cs typeface="Arial"/>
              </a:rPr>
              <a:t>		</a:t>
            </a:r>
            <a:r>
              <a:rPr dirty="0" sz="2200" spc="-20">
                <a:latin typeface="Arial"/>
                <a:cs typeface="Arial"/>
              </a:rPr>
              <a:t>team </a:t>
            </a:r>
            <a:r>
              <a:rPr dirty="0" sz="2200" spc="-25">
                <a:latin typeface="Arial"/>
                <a:cs typeface="Arial"/>
              </a:rPr>
              <a:t>on</a:t>
            </a:r>
            <a:r>
              <a:rPr dirty="0" sz="2200">
                <a:latin typeface="Arial"/>
                <a:cs typeface="Arial"/>
              </a:rPr>
              <a:t>	</a:t>
            </a:r>
            <a:r>
              <a:rPr dirty="0" sz="2200" spc="-50">
                <a:latin typeface="Arial"/>
                <a:cs typeface="Arial"/>
              </a:rPr>
              <a:t>a</a:t>
            </a:r>
            <a:r>
              <a:rPr dirty="0" sz="2200">
                <a:latin typeface="Arial"/>
                <a:cs typeface="Arial"/>
              </a:rPr>
              <a:t>		</a:t>
            </a:r>
            <a:r>
              <a:rPr dirty="0" sz="2200" spc="-20">
                <a:latin typeface="Arial"/>
                <a:cs typeface="Arial"/>
              </a:rPr>
              <a:t>wide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5998" y="4025849"/>
            <a:ext cx="5475605" cy="17024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2200">
                <a:latin typeface="Arial"/>
                <a:cs typeface="Arial"/>
              </a:rPr>
              <a:t>array</a:t>
            </a:r>
            <a:r>
              <a:rPr dirty="0" sz="2200" spc="-2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of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needs</a:t>
            </a:r>
            <a:r>
              <a:rPr dirty="0" sz="2200" spc="-4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and</a:t>
            </a:r>
            <a:r>
              <a:rPr dirty="0" sz="2200" spc="-45">
                <a:latin typeface="Arial"/>
                <a:cs typeface="Arial"/>
              </a:rPr>
              <a:t> </a:t>
            </a:r>
            <a:r>
              <a:rPr dirty="0" sz="2200" spc="-10">
                <a:latin typeface="Arial"/>
                <a:cs typeface="Arial"/>
              </a:rPr>
              <a:t>responsibilities.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4"/>
              </a:spcBef>
            </a:pPr>
            <a:endParaRPr sz="2200">
              <a:latin typeface="Arial"/>
              <a:cs typeface="Arial"/>
            </a:endParaRPr>
          </a:p>
          <a:p>
            <a:pPr algn="just" marL="12700" marR="5080">
              <a:lnSpc>
                <a:spcPct val="100000"/>
              </a:lnSpc>
            </a:pPr>
            <a:r>
              <a:rPr dirty="0" sz="2200">
                <a:latin typeface="Arial"/>
                <a:cs typeface="Arial"/>
              </a:rPr>
              <a:t>The</a:t>
            </a:r>
            <a:r>
              <a:rPr dirty="0" sz="2200" spc="405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Department</a:t>
            </a:r>
            <a:r>
              <a:rPr dirty="0" sz="2200" spc="409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is</a:t>
            </a:r>
            <a:r>
              <a:rPr dirty="0" sz="2200" spc="405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always</a:t>
            </a:r>
            <a:r>
              <a:rPr dirty="0" sz="2200" spc="405">
                <a:latin typeface="Arial"/>
                <a:cs typeface="Arial"/>
              </a:rPr>
              <a:t>  </a:t>
            </a:r>
            <a:r>
              <a:rPr dirty="0" sz="2200">
                <a:latin typeface="Arial"/>
                <a:cs typeface="Arial"/>
              </a:rPr>
              <a:t>looking</a:t>
            </a:r>
            <a:r>
              <a:rPr dirty="0" sz="2200" spc="409">
                <a:latin typeface="Arial"/>
                <a:cs typeface="Arial"/>
              </a:rPr>
              <a:t>  </a:t>
            </a:r>
            <a:r>
              <a:rPr dirty="0" sz="2200" spc="-25">
                <a:latin typeface="Arial"/>
                <a:cs typeface="Arial"/>
              </a:rPr>
              <a:t>to </a:t>
            </a:r>
            <a:r>
              <a:rPr dirty="0" sz="2200">
                <a:latin typeface="Arial"/>
                <a:cs typeface="Arial"/>
              </a:rPr>
              <a:t>improve</a:t>
            </a:r>
            <a:r>
              <a:rPr dirty="0" sz="2200" spc="130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and</a:t>
            </a:r>
            <a:r>
              <a:rPr dirty="0" sz="2200" spc="1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respond</a:t>
            </a:r>
            <a:r>
              <a:rPr dirty="0" sz="2200" spc="1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to</a:t>
            </a:r>
            <a:r>
              <a:rPr dirty="0" sz="2200" spc="1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changing</a:t>
            </a:r>
            <a:r>
              <a:rPr dirty="0" sz="2200" spc="135">
                <a:latin typeface="Arial"/>
                <a:cs typeface="Arial"/>
              </a:rPr>
              <a:t> </a:t>
            </a:r>
            <a:r>
              <a:rPr dirty="0" sz="2200">
                <a:latin typeface="Arial"/>
                <a:cs typeface="Arial"/>
              </a:rPr>
              <a:t>needs</a:t>
            </a:r>
            <a:r>
              <a:rPr dirty="0" sz="2200" spc="135">
                <a:latin typeface="Arial"/>
                <a:cs typeface="Arial"/>
              </a:rPr>
              <a:t> </a:t>
            </a:r>
            <a:r>
              <a:rPr dirty="0" sz="2200" spc="-25">
                <a:latin typeface="Arial"/>
                <a:cs typeface="Arial"/>
              </a:rPr>
              <a:t>of </a:t>
            </a:r>
            <a:r>
              <a:rPr dirty="0" sz="2200">
                <a:latin typeface="Arial"/>
                <a:cs typeface="Arial"/>
              </a:rPr>
              <a:t>the</a:t>
            </a:r>
            <a:r>
              <a:rPr dirty="0" sz="2200" spc="-35">
                <a:latin typeface="Arial"/>
                <a:cs typeface="Arial"/>
              </a:rPr>
              <a:t> </a:t>
            </a:r>
            <a:r>
              <a:rPr dirty="0" sz="2200" spc="-10">
                <a:latin typeface="Arial"/>
                <a:cs typeface="Arial"/>
              </a:rPr>
              <a:t>residents.</a:t>
            </a:r>
            <a:endParaRPr sz="2200">
              <a:latin typeface="Arial"/>
              <a:cs typeface="Arial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80986" y="1317853"/>
            <a:ext cx="4592828" cy="454787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Samantha de Castro</dc:creator>
  <dc:title>PowerPoint Presentation</dc:title>
  <dcterms:created xsi:type="dcterms:W3CDTF">2026-05-29T16:50:56Z</dcterms:created>
  <dcterms:modified xsi:type="dcterms:W3CDTF">2026-05-29T16:50:56Z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2026-05-29T00:00:00Z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2026-05-29T00:00:00Z</vt:filetime>
  </property>
  <property fmtid="{D5CDD505-2E9C-101B-9397-08002B2CF9AE}" pid="5" name="Producer">
    <vt:lpwstr>Microsoft® PowerPoint® for Microsoft 365</vt:lpwstr>
  </property>
</Properties>
</file>