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6"/>
  </p:notesMasterIdLst>
  <p:sldIdLst>
    <p:sldId id="256" r:id="rId5"/>
    <p:sldId id="294" r:id="rId6"/>
    <p:sldId id="295" r:id="rId7"/>
    <p:sldId id="292" r:id="rId8"/>
    <p:sldId id="283" r:id="rId9"/>
    <p:sldId id="290" r:id="rId10"/>
    <p:sldId id="286" r:id="rId11"/>
    <p:sldId id="293" r:id="rId12"/>
    <p:sldId id="291" r:id="rId13"/>
    <p:sldId id="287" r:id="rId14"/>
    <p:sldId id="288" r:id="rId15"/>
  </p:sldIdLst>
  <p:sldSz cx="12192000" cy="6858000"/>
  <p:notesSz cx="7023100" cy="9309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1792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294C-0C25-16EF-6694-8C5005A43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167ED8-C8E0-EE67-E8E2-535DADF25A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E519EE-7CB0-48C5-B171-C232CF6AF6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56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5BE8E-DF64-09E4-1961-241BB0DE2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12BF35-EA96-D4FB-C835-53C0145E0F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A5927D-917F-DCB2-B702-D0BC62175A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207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294C-0C25-16EF-6694-8C5005A43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167ED8-C8E0-EE67-E8E2-535DADF25A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E519EE-7CB0-48C5-B171-C232CF6AF6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565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358C3-E4C4-1B79-8E89-AE3C031D2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644C61-61D0-6015-506E-7BD13E4181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F98B84-C898-B0B3-32B4-E15803BE9B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705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A545A-878D-1C81-3E9F-BA11ABA16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34F9CF-0E8F-B2E6-BE05-162B5B7EDC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DFFCBE-6C11-A1CE-E7B1-1915D1C40E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330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67EF9-8772-0F7D-485F-9F65C273E0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B323B5-E8FC-CF1C-C006-3D7BCE6C6B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45E464-4D10-6B09-6D73-DDF3065CFB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101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50ADB-C00B-7F71-3056-AF0F521F5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41983D-666A-1F00-A340-46DC0A2974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693D90-5B4E-C12E-29F1-86CD4D8F31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124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86E81-17C1-69F1-496E-A24E26231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F605A6-BFA9-A515-C7A0-16F62000F4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131754-F573-5F4E-2BC8-B83064C0D6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531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3A086-791D-433F-3C32-F73B334C8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57C835-70F2-48B7-BDD6-585A6F11B2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7988" y="698500"/>
            <a:ext cx="6207125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4E6057-AB81-CA63-BB18-93944088E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593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package" Target="../embeddings/Microsoft_PowerPoint_Presentation.ppt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rPr lang="en-US" dirty="0"/>
              <a:t>Department of Waterworks</a:t>
            </a:r>
            <a:endParaRPr dirty="0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 dirty="0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 dirty="0"/>
              <a:t>August 24, 2026</a:t>
            </a:r>
            <a:endParaRPr dirty="0"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rPr lang="en-US" dirty="0"/>
              <a:t>Greg Gorden</a:t>
            </a:r>
            <a:endParaRPr dirty="0"/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081BB-6502-C84D-09F2-614BEED55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C247B308-93E8-2C1A-763A-C6B7ECBA7E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82"/>
          <a:stretch>
            <a:fillRect/>
          </a:stretch>
        </p:blipFill>
        <p:spPr>
          <a:xfrm>
            <a:off x="0" y="-53162"/>
            <a:ext cx="12280604" cy="7331786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AC3A5A82-AE2F-9246-9DE5-150B41D5D2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4955" y="292609"/>
            <a:ext cx="11108845" cy="690442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Water System Modeling: </a:t>
            </a:r>
            <a:r>
              <a:rPr lang="en-US" sz="3200" b="1" i="1" dirty="0">
                <a:highlight>
                  <a:srgbClr val="FFFFFF"/>
                </a:highlight>
              </a:rPr>
              <a:t>Water Model Progress Update</a:t>
            </a:r>
            <a:endParaRPr lang="en-US" sz="3200" b="1" i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21F898-6338-719C-B9AC-69C1592F3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955" y="1051560"/>
            <a:ext cx="9712861" cy="51254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Completed</a:t>
            </a:r>
            <a:endParaRPr lang="en-US" dirty="0"/>
          </a:p>
          <a:p>
            <a:pPr lvl="1"/>
            <a:r>
              <a:rPr lang="en-US" dirty="0"/>
              <a:t>Collected GIS, billing, production, SCADA, and asset data </a:t>
            </a:r>
          </a:p>
          <a:p>
            <a:pPr lvl="1"/>
            <a:r>
              <a:rPr lang="en-US" dirty="0"/>
              <a:t>Developed system demand estimates from billing and production records </a:t>
            </a:r>
          </a:p>
          <a:p>
            <a:pPr lvl="1"/>
            <a:r>
              <a:rPr lang="en-US" dirty="0"/>
              <a:t>Built a working preliminary hydraulic model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In Progress</a:t>
            </a:r>
            <a:endParaRPr lang="en-US" dirty="0"/>
          </a:p>
          <a:p>
            <a:pPr lvl="1"/>
            <a:r>
              <a:rPr lang="en-US" dirty="0"/>
              <a:t>Comparing model results to SCADA and historical fire-flow data </a:t>
            </a:r>
          </a:p>
          <a:p>
            <a:pPr lvl="1"/>
            <a:r>
              <a:rPr lang="en-US" dirty="0"/>
              <a:t>Refining pump, tank, pressure, and fire-flow behavior </a:t>
            </a:r>
          </a:p>
          <a:p>
            <a:pPr lvl="1"/>
            <a:r>
              <a:rPr lang="en-US" dirty="0"/>
              <a:t>Identifying data gaps needed for calibration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Upcoming</a:t>
            </a:r>
            <a:endParaRPr lang="en-US" dirty="0"/>
          </a:p>
          <a:p>
            <a:pPr lvl="1"/>
            <a:r>
              <a:rPr lang="en-US" dirty="0"/>
              <a:t>Field testing / pressure recorder data collection </a:t>
            </a:r>
          </a:p>
          <a:p>
            <a:pPr lvl="1"/>
            <a:r>
              <a:rPr lang="en-US" dirty="0"/>
              <a:t>Final calibration and model documentation </a:t>
            </a:r>
          </a:p>
          <a:p>
            <a:pPr lvl="1"/>
            <a:r>
              <a:rPr lang="en-US" dirty="0"/>
              <a:t>Model handoff and focused staff training</a:t>
            </a:r>
          </a:p>
          <a:p>
            <a:endParaRPr lang="en-US" dirty="0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7FB8C301-CD97-77BE-B162-2BF9FB724E4B}"/>
              </a:ext>
            </a:extLst>
          </p:cNvPr>
          <p:cNvSpPr/>
          <p:nvPr/>
        </p:nvSpPr>
        <p:spPr>
          <a:xfrm>
            <a:off x="244955" y="866429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3359878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3EE16-3B07-6B9A-E91A-A6A3E0311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DACF389A-8919-8C3A-F222-053609BDBB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82"/>
          <a:stretch>
            <a:fillRect/>
          </a:stretch>
        </p:blipFill>
        <p:spPr>
          <a:xfrm>
            <a:off x="0" y="-53162"/>
            <a:ext cx="12280604" cy="7331786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320D9047-F40B-5743-4D80-273776D02A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4955" y="292609"/>
            <a:ext cx="11108845" cy="690442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Water System Modeling:</a:t>
            </a:r>
            <a:r>
              <a:rPr lang="en-US" sz="3200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</a:t>
            </a:r>
            <a:r>
              <a:rPr lang="en-US" sz="3200" b="1" i="1" dirty="0">
                <a:highlight>
                  <a:srgbClr val="FFFFFF"/>
                </a:highlight>
              </a:rPr>
              <a:t>Why Field Data Matters</a:t>
            </a:r>
            <a:endParaRPr lang="en-US" sz="3200" b="1" i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94A0E95-7834-5E3D-2FC7-61B4DF2EA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955" y="1051560"/>
            <a:ext cx="9712861" cy="512540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While the model is running and producing reasonable system results additional data will enable adjustments to improve system flows and pressures</a:t>
            </a:r>
          </a:p>
          <a:p>
            <a:pPr lvl="0"/>
            <a:r>
              <a:rPr lang="en-US" dirty="0"/>
              <a:t>Additional field pressure and fire-flow data will improve model resolution and confidence in results</a:t>
            </a:r>
          </a:p>
          <a:p>
            <a:pPr lvl="0"/>
            <a:r>
              <a:rPr lang="en-US" dirty="0"/>
              <a:t>Testing will help confirm neighborhood-level pressure and fire-flow capacity</a:t>
            </a:r>
          </a:p>
          <a:p>
            <a:pPr lvl="0"/>
            <a:r>
              <a:rPr lang="en-US" dirty="0"/>
              <a:t>Better calibration supports planning, operations, and future PIAL-related review</a:t>
            </a:r>
          </a:p>
          <a:p>
            <a:endParaRPr lang="en-US" dirty="0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8F9CD546-6027-DD69-B71B-D272596AD8B6}"/>
              </a:ext>
            </a:extLst>
          </p:cNvPr>
          <p:cNvSpPr/>
          <p:nvPr/>
        </p:nvSpPr>
        <p:spPr>
          <a:xfrm>
            <a:off x="244955" y="866429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2653851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081BB-6502-C84D-09F2-614BEED55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C247B308-93E8-2C1A-763A-C6B7ECBA7E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82"/>
          <a:stretch>
            <a:fillRect/>
          </a:stretch>
        </p:blipFill>
        <p:spPr>
          <a:xfrm>
            <a:off x="0" y="-53162"/>
            <a:ext cx="12280604" cy="7331786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AC3A5A82-AE2F-9246-9DE5-150B41D5D2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4955" y="292609"/>
            <a:ext cx="11108845" cy="690442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Water System Modeling: Key Insights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21F898-6338-719C-B9AC-69C1592F3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955" y="1051560"/>
            <a:ext cx="9712861" cy="5125403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The model </a:t>
            </a:r>
            <a:r>
              <a:rPr lang="en-US" dirty="0"/>
              <a:t>will provide a </a:t>
            </a:r>
            <a:r>
              <a:rPr lang="en-US"/>
              <a:t>comprehensive </a:t>
            </a:r>
            <a:r>
              <a:rPr lang="en-US" dirty="0"/>
              <a:t>understanding of:</a:t>
            </a:r>
          </a:p>
          <a:p>
            <a:pPr lvl="1"/>
            <a:r>
              <a:rPr lang="en-US"/>
              <a:t>Water </a:t>
            </a:r>
            <a:r>
              <a:rPr lang="en-US" dirty="0"/>
              <a:t>demands </a:t>
            </a:r>
            <a:r>
              <a:rPr lang="en-US"/>
              <a:t>associated with major </a:t>
            </a:r>
            <a:r>
              <a:rPr lang="en-US" dirty="0"/>
              <a:t>industrial</a:t>
            </a:r>
            <a:r>
              <a:rPr lang="en-US"/>
              <a:t> and </a:t>
            </a:r>
            <a:r>
              <a:rPr lang="en-US" dirty="0"/>
              <a:t>commercial developments</a:t>
            </a:r>
          </a:p>
          <a:p>
            <a:pPr lvl="1"/>
            <a:r>
              <a:rPr lang="en-US"/>
              <a:t>Effects </a:t>
            </a:r>
            <a:r>
              <a:rPr lang="en-US" dirty="0"/>
              <a:t>on </a:t>
            </a:r>
            <a:r>
              <a:rPr lang="en-US"/>
              <a:t>system </a:t>
            </a:r>
            <a:r>
              <a:rPr lang="en-US" dirty="0"/>
              <a:t>demand</a:t>
            </a:r>
            <a:r>
              <a:rPr lang="en-US"/>
              <a:t>, </a:t>
            </a:r>
            <a:r>
              <a:rPr lang="en-US" dirty="0"/>
              <a:t>pressure</a:t>
            </a:r>
            <a:r>
              <a:rPr lang="en-US"/>
              <a:t>, and fire-flow capacity</a:t>
            </a:r>
            <a:endParaRPr lang="en-US" dirty="0"/>
          </a:p>
          <a:p>
            <a:pPr lvl="1"/>
            <a:r>
              <a:rPr lang="en-US" dirty="0"/>
              <a:t>The existing </a:t>
            </a:r>
            <a:r>
              <a:rPr lang="en-US"/>
              <a:t>finished-water </a:t>
            </a:r>
            <a:r>
              <a:rPr lang="en-US" dirty="0"/>
              <a:t>distribution system</a:t>
            </a:r>
          </a:p>
          <a:p>
            <a:pPr lvl="1"/>
            <a:r>
              <a:rPr lang="en-US"/>
              <a:t>Current water-demand levels across </a:t>
            </a:r>
            <a:r>
              <a:rPr lang="en-US" dirty="0"/>
              <a:t>the </a:t>
            </a:r>
            <a:r>
              <a:rPr lang="en-US"/>
              <a:t>system</a:t>
            </a:r>
            <a:endParaRPr lang="en-US" dirty="0"/>
          </a:p>
          <a:p>
            <a:r>
              <a:rPr lang="en-US"/>
              <a:t>Improved baseline data</a:t>
            </a:r>
            <a:r>
              <a:rPr lang="en-US" dirty="0"/>
              <a:t>: </a:t>
            </a:r>
            <a:r>
              <a:rPr lang="en-US"/>
              <a:t>New </a:t>
            </a:r>
            <a:r>
              <a:rPr lang="en-US" dirty="0"/>
              <a:t>direct water meters and detailed billing</a:t>
            </a:r>
            <a:r>
              <a:rPr lang="en-US"/>
              <a:t> records provide </a:t>
            </a:r>
            <a:r>
              <a:rPr lang="en-US" dirty="0"/>
              <a:t>model developers </a:t>
            </a:r>
            <a:r>
              <a:rPr lang="en-US"/>
              <a:t>with reliable current-demand inputs</a:t>
            </a:r>
            <a:endParaRPr lang="en-US" dirty="0"/>
          </a:p>
          <a:p>
            <a:r>
              <a:rPr lang="en-US"/>
              <a:t>Data consistency: </a:t>
            </a:r>
            <a:r>
              <a:rPr lang="en-US" dirty="0"/>
              <a:t>Customer billing </a:t>
            </a:r>
            <a:r>
              <a:rPr lang="en-US"/>
              <a:t>records align with </a:t>
            </a:r>
            <a:r>
              <a:rPr lang="en-US" dirty="0"/>
              <a:t>monthly operating reports (</a:t>
            </a:r>
            <a:r>
              <a:rPr lang="en-US"/>
              <a:t>MORs), confirming consistency between finished-water production </a:t>
            </a:r>
            <a:r>
              <a:rPr lang="en-US" dirty="0"/>
              <a:t>and system </a:t>
            </a:r>
            <a:r>
              <a:rPr lang="en-US"/>
              <a:t>consumption</a:t>
            </a:r>
            <a:endParaRPr lang="en-US" dirty="0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7FB8C301-CD97-77BE-B162-2BF9FB724E4B}"/>
              </a:ext>
            </a:extLst>
          </p:cNvPr>
          <p:cNvSpPr/>
          <p:nvPr/>
        </p:nvSpPr>
        <p:spPr>
          <a:xfrm>
            <a:off x="244955" y="866429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1448555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65501-8D21-30B1-01FE-04A532E34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501FB280-A801-8CC5-F573-D65ACA0E2E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18E61842-51E7-FD91-7162-A001D36FD3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West Bank C Plant Filter Media Replacement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7F26127C-9B4E-075D-6741-360C6D311A61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West Bank C Filter Media Replacement">
            <a:hlinkClick r:id="" action="ppaction://media"/>
            <a:extLst>
              <a:ext uri="{FF2B5EF4-FFF2-40B4-BE49-F238E27FC236}">
                <a16:creationId xmlns:a16="http://schemas.microsoft.com/office/drawing/2014/main" id="{F7E77D25-A48C-B84E-EAF1-A3F35BD1D1C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10065"/>
          <a:stretch>
            <a:fillRect/>
          </a:stretch>
        </p:blipFill>
        <p:spPr>
          <a:xfrm>
            <a:off x="1655063" y="1520710"/>
            <a:ext cx="6632903" cy="414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1404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00D1C-7535-D921-EDD6-AC8612C78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71E4405A-4A20-2BB8-3907-C0EC53AB21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5E4A94B-3401-A504-8C94-D8FBA8A5F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523" y="365126"/>
            <a:ext cx="11136277" cy="677094"/>
          </a:xfrm>
        </p:spPr>
        <p:txBody>
          <a:bodyPr>
            <a:normAutofit fontScale="90000"/>
          </a:bodyPr>
          <a:lstStyle/>
          <a:p>
            <a:r>
              <a:rPr lang="en-US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West Bank D Plant Clarifier Upgrade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584A9B-3C3D-C70D-18C5-2F5A3D7FF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7523" y="1184415"/>
            <a:ext cx="11136277" cy="4992548"/>
          </a:xfrm>
        </p:spPr>
        <p:txBody>
          <a:bodyPr/>
          <a:lstStyle/>
          <a:p>
            <a:r>
              <a:rPr lang="en-US" dirty="0"/>
              <a:t>$2,782,000 contract awarded to Pintail Contracting Services, LLC</a:t>
            </a:r>
          </a:p>
          <a:p>
            <a:r>
              <a:rPr lang="en-US" dirty="0"/>
              <a:t>The project includes removal and replacement of the water treatment plant’s existing rectangular solids-contact clarifier and softener.</a:t>
            </a:r>
          </a:p>
          <a:p>
            <a:r>
              <a:rPr lang="en-US" dirty="0"/>
              <a:t>Internal clarifier components will be upgraded from painted black iron to stainless steel, reducing long-term maintenance requirements and costs.</a:t>
            </a:r>
          </a:p>
          <a:p>
            <a:r>
              <a:rPr lang="en-US" dirty="0"/>
              <a:t>Fabrication of the new internal components is underway, with delivery scheduled for October.</a:t>
            </a:r>
          </a:p>
          <a:p>
            <a:r>
              <a:rPr lang="en-US" dirty="0"/>
              <a:t>Following delivery, the contractor will have 180 days to complete installation.</a:t>
            </a:r>
          </a:p>
          <a:p>
            <a:endParaRPr lang="en-US" dirty="0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CE4310EC-B5DF-811E-010A-07EFC898CB67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7079502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34659-1B1C-6D4E-D3F1-C4D9E0C47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B58A077C-390B-5D8F-9953-86BDAA95C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552EE34D-2139-2707-B5EC-376C5B7C1D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3464" y="365126"/>
            <a:ext cx="11070336" cy="315912"/>
          </a:xfrm>
          <a:prstGeom prst="rect">
            <a:avLst/>
          </a:prstGeom>
        </p:spPr>
        <p:txBody>
          <a:bodyPr lIns="45719" tIns="45720" rIns="45719" bIns="45720" anchor="ctr">
            <a:normAutofit fontScale="90000"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West Bank E Plant Design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C494CA3-B642-DD6C-3398-DD001CD0C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464" y="996695"/>
            <a:ext cx="11070336" cy="5180267"/>
          </a:xfrm>
        </p:spPr>
        <p:txBody>
          <a:bodyPr>
            <a:normAutofit fontScale="92500"/>
          </a:bodyPr>
          <a:lstStyle/>
          <a:p>
            <a:r>
              <a:rPr lang="en-US" dirty="0"/>
              <a:t>$4 million Design over three years ($3 million Capital Outlay Award)</a:t>
            </a:r>
          </a:p>
          <a:p>
            <a:r>
              <a:rPr lang="en-US" dirty="0"/>
              <a:t>2026 – Conceptual Phase Completion and Start Preliminary Design</a:t>
            </a:r>
          </a:p>
          <a:p>
            <a:r>
              <a:rPr lang="en-US" dirty="0"/>
              <a:t>2027 – Complete Preliminary Design </a:t>
            </a:r>
          </a:p>
          <a:p>
            <a:r>
              <a:rPr lang="en-US" dirty="0"/>
              <a:t>2028 – Complete Final Design</a:t>
            </a:r>
          </a:p>
          <a:p>
            <a:r>
              <a:rPr lang="en-US" dirty="0"/>
              <a:t>Progress to Date:</a:t>
            </a:r>
          </a:p>
          <a:p>
            <a:pPr lvl="1"/>
            <a:r>
              <a:rPr lang="en-US" dirty="0"/>
              <a:t>Site Survey Complete</a:t>
            </a:r>
          </a:p>
          <a:p>
            <a:pPr lvl="1"/>
            <a:r>
              <a:rPr lang="en-US" dirty="0"/>
              <a:t>Space usage Program in process</a:t>
            </a:r>
          </a:p>
          <a:p>
            <a:pPr lvl="1"/>
            <a:r>
              <a:rPr lang="en-US" dirty="0"/>
              <a:t>Electrical Design initiated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7BE99F25-1901-5A9A-BC24-889D1723B021}"/>
              </a:ext>
            </a:extLst>
          </p:cNvPr>
          <p:cNvSpPr/>
          <p:nvPr/>
        </p:nvSpPr>
        <p:spPr>
          <a:xfrm>
            <a:off x="283464" y="774989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839448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8F72F-0BF1-327F-20BB-06477295C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DEFC14A2-16A2-E195-128C-C1737A47C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9838056F-A6D4-E0B9-9804-E8004A7BB4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3464" y="365125"/>
            <a:ext cx="11070336" cy="1134491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West Bank E Plant Design</a:t>
            </a:r>
            <a:r>
              <a:rPr lang="en-US" sz="3200" b="1" i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: Key Drivers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448915C-6AE6-ED5A-5E75-63858AAE1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0312" y="1435607"/>
            <a:ext cx="11143488" cy="474135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Primary drivers for the design initiative</a:t>
            </a:r>
          </a:p>
          <a:p>
            <a:pPr lvl="1"/>
            <a:r>
              <a:rPr lang="en-US" dirty="0"/>
              <a:t>Address existing operational and facility constraints</a:t>
            </a:r>
          </a:p>
          <a:p>
            <a:pPr lvl="2"/>
            <a:r>
              <a:rPr lang="en-US" dirty="0"/>
              <a:t>Motor control panels currently share space with control room and laboratory functions</a:t>
            </a:r>
          </a:p>
          <a:p>
            <a:pPr lvl="2"/>
            <a:r>
              <a:rPr lang="en-US" dirty="0"/>
              <a:t>Chemical handling, control room, and laboratory functions occupy a common area</a:t>
            </a:r>
          </a:p>
          <a:p>
            <a:pPr lvl="2"/>
            <a:r>
              <a:rPr lang="en-US" dirty="0"/>
              <a:t>No dedicated bunk room is available for staff pre-positioned during emergencies or severe weather events</a:t>
            </a:r>
          </a:p>
          <a:p>
            <a:pPr lvl="1"/>
            <a:r>
              <a:rPr lang="en-US" dirty="0"/>
              <a:t>Modernize aging infrastructure</a:t>
            </a:r>
          </a:p>
          <a:p>
            <a:pPr lvl="3"/>
            <a:r>
              <a:rPr lang="en-US" dirty="0"/>
              <a:t>Existing plant years: A (1958), B (1964), C (1972), and D (1984)</a:t>
            </a:r>
          </a:p>
          <a:p>
            <a:pPr marL="1828800" lvl="4" indent="0">
              <a:buNone/>
            </a:pPr>
            <a:endParaRPr lang="en-US" dirty="0"/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9BB98720-444C-46F4-EABC-B095FE73B3F8}"/>
              </a:ext>
            </a:extLst>
          </p:cNvPr>
          <p:cNvSpPr/>
          <p:nvPr/>
        </p:nvSpPr>
        <p:spPr>
          <a:xfrm>
            <a:off x="283464" y="1186469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2351602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97E30-65C3-5EAB-6262-0BD98BC2C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0E2C24A4-BCD2-6AF4-D4D2-1C0FFF5C1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E811AB0F-997F-88EC-A815-0E1EEADB9E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Slide Title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D9536AF8-5675-B23E-CE50-5191C37FB1F8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graphicFrame>
        <p:nvGraphicFramePr>
          <p:cNvPr id="2" name="Object 1">
            <a:hlinkClick r:id="" action="ppaction://ole?verb=0"/>
            <a:extLst>
              <a:ext uri="{FF2B5EF4-FFF2-40B4-BE49-F238E27FC236}">
                <a16:creationId xmlns:a16="http://schemas.microsoft.com/office/drawing/2014/main" id="{14CBA0AF-B1A4-8EAC-8865-EF4B738B48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8586023"/>
              </p:ext>
            </p:extLst>
          </p:nvPr>
        </p:nvGraphicFramePr>
        <p:xfrm>
          <a:off x="0" y="-53162"/>
          <a:ext cx="12362688" cy="6954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4" imgW="6096296" imgH="3429229" progId="PowerPoint.Show.12">
                  <p:embed/>
                </p:oleObj>
              </mc:Choice>
              <mc:Fallback>
                <p:oleObj name="Presentation" r:id="rId4" imgW="6096296" imgH="3429229" progId="PowerPoint.Show.12">
                  <p:embed/>
                  <p:pic>
                    <p:nvPicPr>
                      <p:cNvPr id="2" name="Object 1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4CBA0AF-B1A4-8EAC-8865-EF4B738B48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-53162"/>
                        <a:ext cx="12362688" cy="69542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279345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23975-3F09-74ED-5799-53E2C6567D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16565BC1-BE9D-B9C4-088A-50E880DF2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302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CDC7A027-AC0F-0882-6FF6-7392419BB2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54736" y="365126"/>
            <a:ext cx="10799064" cy="499174"/>
          </a:xfrm>
          <a:prstGeom prst="rect">
            <a:avLst/>
          </a:prstGeom>
        </p:spPr>
        <p:txBody>
          <a:bodyPr lIns="45719" tIns="45720" rIns="45719" bIns="45720" anchor="ctr">
            <a:normAutofit fontScale="90000"/>
          </a:bodyPr>
          <a:lstStyle>
            <a:lvl1pPr>
              <a:defRPr sz="4000"/>
            </a:lvl1pPr>
          </a:lstStyle>
          <a:p>
            <a:r>
              <a:rPr lang="en-US" sz="3200" b="1" i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Billing and Accounting Process Improvements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FF4E83-9109-89FA-6AB3-EBE8F4D65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5488" y="1069848"/>
            <a:ext cx="10878312" cy="5107115"/>
          </a:xfrm>
        </p:spPr>
        <p:txBody>
          <a:bodyPr/>
          <a:lstStyle/>
          <a:p>
            <a:r>
              <a:rPr lang="en-US" dirty="0"/>
              <a:t>Streamlined daily recordkeeping for financial transactions</a:t>
            </a:r>
          </a:p>
          <a:p>
            <a:r>
              <a:rPr lang="en-US" dirty="0"/>
              <a:t>Established a secure digital records system on the department’s shared drive</a:t>
            </a:r>
          </a:p>
          <a:p>
            <a:r>
              <a:rPr lang="en-US" dirty="0"/>
              <a:t>Waterworks staff can now retrieve documents in seconds, eliminating time-consuming searches through paper files</a:t>
            </a:r>
          </a:p>
          <a:p>
            <a:r>
              <a:rPr lang="en-US" dirty="0"/>
              <a:t>Lowered printing expenses while reducing paper use and physical storage needs</a:t>
            </a:r>
          </a:p>
          <a:p>
            <a:r>
              <a:rPr lang="en-US" dirty="0"/>
              <a:t>Strengthened safeguards against records being lost or damaged during natural disasters and severe storms</a:t>
            </a:r>
          </a:p>
          <a:p>
            <a:endParaRPr lang="en-US" dirty="0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FE06D4F4-6595-7401-AE69-75937E1C330F}"/>
              </a:ext>
            </a:extLst>
          </p:cNvPr>
          <p:cNvSpPr/>
          <p:nvPr/>
        </p:nvSpPr>
        <p:spPr>
          <a:xfrm>
            <a:off x="571887" y="756701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05780141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E1006-A839-6D22-6528-5CFC59FEC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>
            <a:extLst>
              <a:ext uri="{FF2B5EF4-FFF2-40B4-BE49-F238E27FC236}">
                <a16:creationId xmlns:a16="http://schemas.microsoft.com/office/drawing/2014/main" id="{80EB2467-DCA6-54F4-356A-6B2097C58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>
            <a:extLst>
              <a:ext uri="{FF2B5EF4-FFF2-40B4-BE49-F238E27FC236}">
                <a16:creationId xmlns:a16="http://schemas.microsoft.com/office/drawing/2014/main" id="{70E9F355-78A2-15F8-1EE4-37BC0079399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0F1CAC09-A88D-DF46-0725-B8DC8448D686}"/>
              </a:ext>
            </a:extLst>
          </p:cNvPr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rPr lang="en-US" dirty="0"/>
              <a:t>Department of Waterworks</a:t>
            </a:r>
            <a:endParaRPr dirty="0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 dirty="0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 dirty="0"/>
              <a:t>August 24, 2026</a:t>
            </a:r>
            <a:endParaRPr dirty="0"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rPr lang="en-US" dirty="0"/>
              <a:t>Greg Gorden</a:t>
            </a:r>
            <a:endParaRPr dirty="0"/>
          </a:p>
        </p:txBody>
      </p:sp>
      <p:sp>
        <p:nvSpPr>
          <p:cNvPr id="97" name="Straight Connector 4">
            <a:extLst>
              <a:ext uri="{FF2B5EF4-FFF2-40B4-BE49-F238E27FC236}">
                <a16:creationId xmlns:a16="http://schemas.microsoft.com/office/drawing/2014/main" id="{45958780-5405-DBD0-9DC0-CD12477B7916}"/>
              </a:ext>
            </a:extLst>
          </p:cNvPr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6892555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Tw Cen MT-Rockwell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50DC1D86AE1846A96BCC1196DFFBA8" ma:contentTypeVersion="10" ma:contentTypeDescription="Create a new document." ma:contentTypeScope="" ma:versionID="affb85d8d95fb2c60b0f03629be2aa8e">
  <xsd:schema xmlns:xsd="http://www.w3.org/2001/XMLSchema" xmlns:xs="http://www.w3.org/2001/XMLSchema" xmlns:p="http://schemas.microsoft.com/office/2006/metadata/properties" xmlns:ns3="74336e29-18c2-4ca7-a10e-96a754c4c746" xmlns:ns4="8e0e9740-85f2-4097-a787-3e69a721c90e" targetNamespace="http://schemas.microsoft.com/office/2006/metadata/properties" ma:root="true" ma:fieldsID="07c2e720730d8873ef5b36f7f3ed8737" ns3:_="" ns4:_="">
    <xsd:import namespace="74336e29-18c2-4ca7-a10e-96a754c4c746"/>
    <xsd:import namespace="8e0e9740-85f2-4097-a787-3e69a721c9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336e29-18c2-4ca7-a10e-96a754c4c7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9740-85f2-4097-a787-3e69a721c90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9A4A55-DA1C-47EB-9907-07BA54F54880}">
  <ds:schemaRefs>
    <ds:schemaRef ds:uri="8e0e9740-85f2-4097-a787-3e69a721c90e"/>
    <ds:schemaRef ds:uri="http://purl.org/dc/elements/1.1/"/>
    <ds:schemaRef ds:uri="http://schemas.microsoft.com/office/infopath/2007/PartnerControls"/>
    <ds:schemaRef ds:uri="74336e29-18c2-4ca7-a10e-96a754c4c746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7234784-EF98-4C95-9532-ACBD39D149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336e29-18c2-4ca7-a10e-96a754c4c746"/>
    <ds:schemaRef ds:uri="8e0e9740-85f2-4097-a787-3e69a721c9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30575</TotalTime>
  <Words>550</Words>
  <Application>Microsoft Office PowerPoint</Application>
  <PresentationFormat>Widescreen</PresentationFormat>
  <Paragraphs>76</Paragraphs>
  <Slides>11</Slides>
  <Notes>9</Notes>
  <HiddenSlides>0</HiddenSlides>
  <MMClips>1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Rockwell</vt:lpstr>
      <vt:lpstr>Office Theme</vt:lpstr>
      <vt:lpstr>Presentation</vt:lpstr>
      <vt:lpstr>St. Charles Parish</vt:lpstr>
      <vt:lpstr>Water System Modeling: Water Model Progress Update</vt:lpstr>
      <vt:lpstr>Water System Modeling: Why Field Data Matters</vt:lpstr>
      <vt:lpstr>Water System Modeling: Key Insights</vt:lpstr>
      <vt:lpstr>West Bank C Plant Filter Media Replacement</vt:lpstr>
      <vt:lpstr>West Bank D Plant Clarifier Upgrade</vt:lpstr>
      <vt:lpstr>West Bank E Plant Design </vt:lpstr>
      <vt:lpstr>West Bank E Plant Design: Key Drivers</vt:lpstr>
      <vt:lpstr>Slide Title</vt:lpstr>
      <vt:lpstr>Billing and Accounting Process Improvements</vt:lpstr>
      <vt:lpstr>St. Charles Parish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Francesca Blanchard</dc:creator>
  <cp:lastModifiedBy>Rachelle Blanda</cp:lastModifiedBy>
  <cp:revision>371</cp:revision>
  <cp:lastPrinted>2026-08-17T15:55:43Z</cp:lastPrinted>
  <dcterms:modified xsi:type="dcterms:W3CDTF">2026-08-19T14:56:56Z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0x0101007C50DC1D86AE1846A96BCC1196DFFBA8</vt:lpwstr>
  </property>
  <property fmtid="{D5CDD505-2E9C-101B-9397-08002B2CF9AE}" pid="3" name="MediaServiceImageTags">
    <vt:lpwstr/>
  </property>
</Properties>
</file>