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2"/>
  </p:notesMasterIdLst>
  <p:sldIdLst>
    <p:sldId id="256" r:id="rId5"/>
    <p:sldId id="271" r:id="rId6"/>
    <p:sldId id="280" r:id="rId7"/>
    <p:sldId id="275" r:id="rId8"/>
    <p:sldId id="276" r:id="rId9"/>
    <p:sldId id="273" r:id="rId10"/>
    <p:sldId id="281" r:id="rId11"/>
    <p:sldId id="282" r:id="rId12"/>
    <p:sldId id="268" r:id="rId13"/>
    <p:sldId id="278" r:id="rId14"/>
    <p:sldId id="270" r:id="rId15"/>
    <p:sldId id="257" r:id="rId16"/>
    <p:sldId id="272" r:id="rId17"/>
    <p:sldId id="279" r:id="rId18"/>
    <p:sldId id="269" r:id="rId19"/>
    <p:sldId id="274" r:id="rId20"/>
    <p:sldId id="267" r:id="rId21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3BDBDF-C3B3-C0AA-F244-F2E1E4CDA5AC}" v="102" dt="2026-06-15T17:06:35.214"/>
    <p1510:client id="{BB8F3749-88BD-5EF6-1049-9A97E5407D7C}" v="2" dt="2026-06-15T20:16:55.283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32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108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108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96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/>
              <a:t>June 15</a:t>
            </a:r>
            <a:r>
              <a:t>, </a:t>
            </a:r>
            <a:r>
              <a:rPr lang="en-US"/>
              <a:t>2026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97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AD00-21E2-348D-18A7-8EDE8C052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4477F3ED-71BB-90D3-D8DA-6FFF5174D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D6C10747-0BF7-F5C0-BAA1-41FBB1642C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Montz I Pump Station Update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290D0C15-8E3F-A0EA-6BB3-C84D3C1067D9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large black pipes on a dirt hill&#10;&#10;AI-generated content may be incorrect.">
            <a:extLst>
              <a:ext uri="{FF2B5EF4-FFF2-40B4-BE49-F238E27FC236}">
                <a16:creationId xmlns:a16="http://schemas.microsoft.com/office/drawing/2014/main" id="{7DF4BCE1-2326-D05A-D017-19B8AF6ABF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6119" y="1235215"/>
            <a:ext cx="4113191" cy="5484254"/>
          </a:xfrm>
          <a:prstGeom prst="rect">
            <a:avLst/>
          </a:prstGeom>
        </p:spPr>
      </p:pic>
      <p:pic>
        <p:nvPicPr>
          <p:cNvPr id="5" name="Picture 4" descr="A construction site with a crane and a hole in the ground&#10;&#10;AI-generated content may be incorrect.">
            <a:extLst>
              <a:ext uri="{FF2B5EF4-FFF2-40B4-BE49-F238E27FC236}">
                <a16:creationId xmlns:a16="http://schemas.microsoft.com/office/drawing/2014/main" id="{3B5B1C8A-D69A-11F6-4304-9A1E6E40F3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9542" y="1230923"/>
            <a:ext cx="4088424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996806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AD00-21E2-348D-18A7-8EDE8C052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4477F3ED-71BB-90D3-D8DA-6FFF5174D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D6C10747-0BF7-F5C0-BAA1-41FBB1642C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Montz</a:t>
            </a:r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 II Pump Station Update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290D0C15-8E3F-A0EA-6BB3-C84D3C1067D9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construction site with a crane&#10;&#10;AI-generated content may be incorrect.">
            <a:extLst>
              <a:ext uri="{FF2B5EF4-FFF2-40B4-BE49-F238E27FC236}">
                <a16:creationId xmlns:a16="http://schemas.microsoft.com/office/drawing/2014/main" id="{71D02197-E5E0-E923-00F1-F61B431E1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3631" y="1223492"/>
            <a:ext cx="4102458" cy="5484254"/>
          </a:xfrm>
          <a:prstGeom prst="rect">
            <a:avLst/>
          </a:prstGeom>
        </p:spPr>
      </p:pic>
      <p:pic>
        <p:nvPicPr>
          <p:cNvPr id="5" name="Picture 4" descr="A road with tracks on it&#10;&#10;AI-generated content may be incorrect.">
            <a:extLst>
              <a:ext uri="{FF2B5EF4-FFF2-40B4-BE49-F238E27FC236}">
                <a16:creationId xmlns:a16="http://schemas.microsoft.com/office/drawing/2014/main" id="{0410669E-C5FB-AC44-E13B-D120C4B9D1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2194" y="1223492"/>
            <a:ext cx="4123923" cy="548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84589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A7E10-7F09-CCD8-B817-041F9E747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94B41D46-F23C-2890-6EEA-9DE83AA8C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25948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9525C639-A9F9-1AA9-0274-26E719040E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CN Railroad Jack and Bore Project </a:t>
            </a:r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Update </a:t>
            </a:r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​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9E6C82CE-2B52-E068-4572-25666F312FC1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036C269-F12E-09CA-59D8-84F9600CB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397000"/>
            <a:ext cx="6731000" cy="507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90092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3238D-E0F7-C370-E99F-B36AB845F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B943C73B-2646-A34C-B25E-3F52D0689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25948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DAA44109-4F15-67ED-26A9-38F4F53252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Des Allemands Boat Launch Update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0B4CF8CE-FC89-A2D6-3DD4-EA2D42B2B300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group of wooden poles next to a body of water&#10;&#10;AI-generated content may be incorrect.">
            <a:extLst>
              <a:ext uri="{FF2B5EF4-FFF2-40B4-BE49-F238E27FC236}">
                <a16:creationId xmlns:a16="http://schemas.microsoft.com/office/drawing/2014/main" id="{B6083C04-A6D5-68DF-9758-05554F2F14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53" t="9777" r="-1729" b="13889"/>
          <a:stretch>
            <a:fillRect/>
          </a:stretch>
        </p:blipFill>
        <p:spPr>
          <a:xfrm>
            <a:off x="2477746" y="1205706"/>
            <a:ext cx="3254198" cy="5316662"/>
          </a:xfrm>
          <a:prstGeom prst="rect">
            <a:avLst/>
          </a:prstGeom>
        </p:spPr>
      </p:pic>
      <p:pic>
        <p:nvPicPr>
          <p:cNvPr id="5" name="Picture 4" descr="A large gravel area with trees in the background&#10;&#10;AI-generated content may be incorrect.">
            <a:extLst>
              <a:ext uri="{FF2B5EF4-FFF2-40B4-BE49-F238E27FC236}">
                <a16:creationId xmlns:a16="http://schemas.microsoft.com/office/drawing/2014/main" id="{C4970839-592C-2535-0F7F-8282D215E45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464" r="-288" b="15364"/>
          <a:stretch>
            <a:fillRect/>
          </a:stretch>
        </p:blipFill>
        <p:spPr>
          <a:xfrm>
            <a:off x="6097245" y="1206500"/>
            <a:ext cx="3326741" cy="531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1582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7368E2-8B59-F2B0-62C7-AF50FB921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92309BF7-72F5-C9FB-B88F-2E3C0211A0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0E405B2F-79E1-47D7-798C-497E8839AB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Primrose Canal Phase 1B Update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FF1C5C63-79C0-A989-8A71-A0D74D7505FE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water flowing through a ditch&#10;&#10;AI-generated content may be incorrect.">
            <a:extLst>
              <a:ext uri="{FF2B5EF4-FFF2-40B4-BE49-F238E27FC236}">
                <a16:creationId xmlns:a16="http://schemas.microsoft.com/office/drawing/2014/main" id="{B9A39C19-076A-C1C1-E9D4-B2502B271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030" y="1397001"/>
            <a:ext cx="7395727" cy="490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038763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43571-110E-718B-D63C-941A85F3A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5145C41D-1C51-48D9-A28B-E3F7AE8C3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E7D62CCA-1109-4012-BCC4-D1174B69BE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Kinler Lift Station Replacement</a:t>
            </a:r>
            <a:endParaRPr lang="en-US"/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44CE9A99-7ED2-25C9-5829-32B6D8704C1D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0" name="Picture 9" descr="A construction site with a bucket and a manhole&#10;&#10;AI-generated content may be incorrect.">
            <a:extLst>
              <a:ext uri="{FF2B5EF4-FFF2-40B4-BE49-F238E27FC236}">
                <a16:creationId xmlns:a16="http://schemas.microsoft.com/office/drawing/2014/main" id="{17C70644-6488-E8F8-331C-7D3E8581AE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28" b="28547"/>
          <a:stretch>
            <a:fillRect/>
          </a:stretch>
        </p:blipFill>
        <p:spPr>
          <a:xfrm>
            <a:off x="347296" y="1230923"/>
            <a:ext cx="5389696" cy="5158155"/>
          </a:xfrm>
          <a:prstGeom prst="rect">
            <a:avLst/>
          </a:prstGeom>
        </p:spPr>
      </p:pic>
      <p:pic>
        <p:nvPicPr>
          <p:cNvPr id="11" name="Picture 10" descr="A hole in the ground with metal sheets&#10;&#10;AI-generated content may be incorrect.">
            <a:extLst>
              <a:ext uri="{FF2B5EF4-FFF2-40B4-BE49-F238E27FC236}">
                <a16:creationId xmlns:a16="http://schemas.microsoft.com/office/drawing/2014/main" id="{2D06C077-4FE5-0C1E-7AB2-559D91EA3A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48" b="18470"/>
          <a:stretch>
            <a:fillRect/>
          </a:stretch>
        </p:blipFill>
        <p:spPr>
          <a:xfrm>
            <a:off x="5939204" y="1230923"/>
            <a:ext cx="4721479" cy="514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13810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FD2BD-41E1-64C5-9D85-90863C4DF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735FFB-109E-D330-96CD-0671BBB49F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46A925E3-AF54-2065-ED02-B0DBD4423526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7AA3D8A-DA29-B1E5-851D-E2B0B5324A02}"/>
              </a:ext>
            </a:extLst>
          </p:cNvPr>
          <p:cNvSpPr>
            <a:spLocks noGrp="1"/>
          </p:cNvSpPr>
          <p:nvPr/>
        </p:nvSpPr>
        <p:spPr>
          <a:xfrm>
            <a:off x="118145" y="73462"/>
            <a:ext cx="10075166" cy="1320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4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9144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13716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18288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22860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27432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32004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36576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r>
              <a:rPr lang="en-US" sz="4000" b="1" dirty="0">
                <a:cs typeface="Calibri Light"/>
              </a:rPr>
              <a:t>Lift Station Rehabilitation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6C4584D-0A60-4238-A1F4-989EB99047E0}"/>
              </a:ext>
            </a:extLst>
          </p:cNvPr>
          <p:cNvCxnSpPr>
            <a:cxnSpLocks/>
          </p:cNvCxnSpPr>
          <p:nvPr/>
        </p:nvCxnSpPr>
        <p:spPr>
          <a:xfrm>
            <a:off x="217524" y="1113318"/>
            <a:ext cx="5408576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Picture 6" descr="Diagram of a well being&#10;&#10;Description automatically generated">
            <a:extLst>
              <a:ext uri="{FF2B5EF4-FFF2-40B4-BE49-F238E27FC236}">
                <a16:creationId xmlns:a16="http://schemas.microsoft.com/office/drawing/2014/main" id="{7298B7EC-49AD-F79E-101A-48DF70C83E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559" y="1932430"/>
            <a:ext cx="5775960" cy="4310157"/>
          </a:xfrm>
          <a:prstGeom prst="rect">
            <a:avLst/>
          </a:prstGeom>
        </p:spPr>
      </p:pic>
      <p:pic>
        <p:nvPicPr>
          <p:cNvPr id="8" name="Picture 7" descr="Diagram of a house with text on it&#10;&#10;Description automatically generated">
            <a:extLst>
              <a:ext uri="{FF2B5EF4-FFF2-40B4-BE49-F238E27FC236}">
                <a16:creationId xmlns:a16="http://schemas.microsoft.com/office/drawing/2014/main" id="{0438BC78-6ED7-B809-7C97-71FD93F36E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525" y="2042160"/>
            <a:ext cx="6133034" cy="409069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D12CA07-6873-7564-3DA0-9C15A3E6ECEE}"/>
              </a:ext>
            </a:extLst>
          </p:cNvPr>
          <p:cNvSpPr txBox="1">
            <a:spLocks/>
          </p:cNvSpPr>
          <p:nvPr/>
        </p:nvSpPr>
        <p:spPr>
          <a:xfrm>
            <a:off x="236290" y="971081"/>
            <a:ext cx="5126285" cy="1320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4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457200" marR="0" indent="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914400" marR="0" indent="914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371600" marR="0" indent="1371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1828800" marR="0" indent="1828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286000" marR="0" indent="2286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2743200" marR="0" indent="2743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200400" marR="0" indent="3200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3657600" marR="0" indent="3657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algn="ctr"/>
            <a:r>
              <a:rPr lang="en-US" sz="4000" b="1" dirty="0">
                <a:cs typeface="Calibri Light"/>
              </a:rPr>
              <a:t>Dry Pit Station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745E652-65A9-4B90-B956-9FBC7F9F5209}"/>
              </a:ext>
            </a:extLst>
          </p:cNvPr>
          <p:cNvSpPr txBox="1">
            <a:spLocks/>
          </p:cNvSpPr>
          <p:nvPr/>
        </p:nvSpPr>
        <p:spPr>
          <a:xfrm>
            <a:off x="6828992" y="971081"/>
            <a:ext cx="5126285" cy="1320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4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457200" marR="0" indent="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914400" marR="0" indent="914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371600" marR="0" indent="1371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1828800" marR="0" indent="1828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286000" marR="0" indent="2286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2743200" marR="0" indent="2743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200400" marR="0" indent="3200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3657600" marR="0" indent="3657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algn="ctr"/>
            <a:r>
              <a:rPr lang="en-US" sz="4000" b="1" dirty="0">
                <a:cs typeface="Calibri Light"/>
              </a:rPr>
              <a:t>Submersible Station</a:t>
            </a:r>
            <a:endParaRPr lang="en-US" dirty="0"/>
          </a:p>
        </p:txBody>
      </p:sp>
      <p:pic>
        <p:nvPicPr>
          <p:cNvPr id="11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37B39C43-B455-EFC9-7939-3A25FFB2DD2E}"/>
              </a:ext>
            </a:extLst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73B0052B-5069-7853-90CC-21E9764B001B}"/>
              </a:ext>
            </a:extLst>
          </p:cNvPr>
          <p:cNvSpPr>
            <a:spLocks noGrp="1"/>
          </p:cNvSpPr>
          <p:nvPr/>
        </p:nvSpPr>
        <p:spPr>
          <a:xfrm>
            <a:off x="118145" y="73462"/>
            <a:ext cx="10075166" cy="1320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4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0" marR="0" indent="4572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9144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13716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18288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22860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27432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32004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365760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r>
              <a:rPr lang="en-US" sz="3200" b="1" dirty="0">
                <a:latin typeface="Calibri"/>
                <a:ea typeface="Calibri"/>
                <a:cs typeface="Calibri"/>
              </a:rPr>
              <a:t>Lift Station Rehabilitation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AA04CCF-1773-0ED1-AEFB-001987834E29}"/>
              </a:ext>
            </a:extLst>
          </p:cNvPr>
          <p:cNvCxnSpPr>
            <a:cxnSpLocks/>
          </p:cNvCxnSpPr>
          <p:nvPr/>
        </p:nvCxnSpPr>
        <p:spPr>
          <a:xfrm>
            <a:off x="217524" y="1113318"/>
            <a:ext cx="5408576" cy="0"/>
          </a:xfrm>
          <a:prstGeom prst="line">
            <a:avLst/>
          </a:prstGeom>
          <a:ln>
            <a:solidFill>
              <a:srgbClr val="00966C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13" descr="Diagram of a well being&#10;&#10;Description automatically generated">
            <a:extLst>
              <a:ext uri="{FF2B5EF4-FFF2-40B4-BE49-F238E27FC236}">
                <a16:creationId xmlns:a16="http://schemas.microsoft.com/office/drawing/2014/main" id="{5902AA15-E1C7-60C8-D042-F205D8C3A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559" y="1932430"/>
            <a:ext cx="5775960" cy="4310157"/>
          </a:xfrm>
          <a:prstGeom prst="rect">
            <a:avLst/>
          </a:prstGeom>
        </p:spPr>
      </p:pic>
      <p:pic>
        <p:nvPicPr>
          <p:cNvPr id="15" name="Picture 14" descr="Diagram of a house with text on it&#10;&#10;Description automatically generated">
            <a:extLst>
              <a:ext uri="{FF2B5EF4-FFF2-40B4-BE49-F238E27FC236}">
                <a16:creationId xmlns:a16="http://schemas.microsoft.com/office/drawing/2014/main" id="{7C38EECE-DD66-0C1E-D49F-08F5BD23A1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525" y="2042160"/>
            <a:ext cx="6133034" cy="409069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46A15294-BABE-97F6-A8A8-D1F325507E0D}"/>
              </a:ext>
            </a:extLst>
          </p:cNvPr>
          <p:cNvSpPr txBox="1">
            <a:spLocks/>
          </p:cNvSpPr>
          <p:nvPr/>
        </p:nvSpPr>
        <p:spPr>
          <a:xfrm>
            <a:off x="236290" y="971081"/>
            <a:ext cx="5126285" cy="1320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4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457200" marR="0" indent="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914400" marR="0" indent="914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371600" marR="0" indent="1371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1828800" marR="0" indent="1828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286000" marR="0" indent="2286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2743200" marR="0" indent="2743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200400" marR="0" indent="3200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3657600" marR="0" indent="3657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algn="ctr"/>
            <a:r>
              <a:rPr lang="en-US" sz="4000" b="1" dirty="0">
                <a:cs typeface="Calibri Light"/>
              </a:rPr>
              <a:t>Dry Pit Station</a:t>
            </a:r>
            <a:endParaRPr lang="en-US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B92B04BC-9909-7FC3-BFCD-FBDB6E0F70E9}"/>
              </a:ext>
            </a:extLst>
          </p:cNvPr>
          <p:cNvSpPr txBox="1">
            <a:spLocks/>
          </p:cNvSpPr>
          <p:nvPr/>
        </p:nvSpPr>
        <p:spPr>
          <a:xfrm>
            <a:off x="6828992" y="971081"/>
            <a:ext cx="5126285" cy="13206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en-US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4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457200" marR="0" indent="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914400" marR="0" indent="914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1371600" marR="0" indent="1371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1828800" marR="0" indent="1828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2286000" marR="0" indent="2286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2743200" marR="0" indent="2743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200400" marR="0" indent="32004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3657600" marR="0" indent="3657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kern="1200" cap="none" spc="0" normalizeH="0" baseline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algn="ctr"/>
            <a:r>
              <a:rPr lang="en-US" sz="4000" b="1" dirty="0">
                <a:cs typeface="Calibri Light"/>
              </a:rPr>
              <a:t>Submersible Station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53886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3345DC-A70C-EDE5-5593-C73687722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2E745370-187C-6E48-89F7-4645FAEFF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73AF7830-C147-DDCD-81F8-D1F722D3E9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Fall Sports Registration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A03B81FB-0BEF-757C-1DA3-B5FAB93A11E7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" name="Picture 4" descr="A blue and orange sign with white text&#10;&#10;AI-generated content may be incorrect.">
            <a:extLst>
              <a:ext uri="{FF2B5EF4-FFF2-40B4-BE49-F238E27FC236}">
                <a16:creationId xmlns:a16="http://schemas.microsoft.com/office/drawing/2014/main" id="{434A5CD5-C23D-52A8-6940-E05EF9BDD2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35" y="1288142"/>
            <a:ext cx="4943929" cy="4953001"/>
          </a:xfrm>
          <a:prstGeom prst="rect">
            <a:avLst/>
          </a:prstGeom>
        </p:spPr>
      </p:pic>
      <p:pic>
        <p:nvPicPr>
          <p:cNvPr id="2" name="Picture 1" descr="A child in a baseball uniform&#10;&#10;AI-generated content may be incorrect.">
            <a:extLst>
              <a:ext uri="{FF2B5EF4-FFF2-40B4-BE49-F238E27FC236}">
                <a16:creationId xmlns:a16="http://schemas.microsoft.com/office/drawing/2014/main" id="{851DD303-9826-EA57-FD66-41EBD0C96B2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442" r="276" b="-204"/>
          <a:stretch>
            <a:fillRect/>
          </a:stretch>
        </p:blipFill>
        <p:spPr>
          <a:xfrm>
            <a:off x="5736773" y="1400857"/>
            <a:ext cx="5498733" cy="471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56491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C4D6A-EDCE-4FB2-591A-A6FB30ABD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A3D25813-84A9-5C04-7019-8B48336C0D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2FA364F1-EBD0-3399-A683-71E2B04F71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Fish Dat Rodeo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32812D67-C88C-7095-D8AF-3B51417FF846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" name="Picture 4" descr="A child holding a fish&#10;&#10;AI-generated content may be incorrect.">
            <a:extLst>
              <a:ext uri="{FF2B5EF4-FFF2-40B4-BE49-F238E27FC236}">
                <a16:creationId xmlns:a16="http://schemas.microsoft.com/office/drawing/2014/main" id="{71D24EF8-15E2-E181-2AAA-D53DF970A6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742" r="-293" b="12450"/>
          <a:stretch>
            <a:fillRect/>
          </a:stretch>
        </p:blipFill>
        <p:spPr>
          <a:xfrm>
            <a:off x="1569916" y="1397000"/>
            <a:ext cx="4357468" cy="5078083"/>
          </a:xfrm>
          <a:prstGeom prst="rect">
            <a:avLst/>
          </a:prstGeom>
        </p:spPr>
      </p:pic>
      <p:pic>
        <p:nvPicPr>
          <p:cNvPr id="7" name="Picture 6" descr="A child fishing on a dock&#10;&#10;AI-generated content may be incorrect.">
            <a:extLst>
              <a:ext uri="{FF2B5EF4-FFF2-40B4-BE49-F238E27FC236}">
                <a16:creationId xmlns:a16="http://schemas.microsoft.com/office/drawing/2014/main" id="{2ADA626F-E3E8-51CD-B1AA-14A893601B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31" t="6358" r="-199" b="17071"/>
          <a:stretch>
            <a:fillRect/>
          </a:stretch>
        </p:blipFill>
        <p:spPr>
          <a:xfrm>
            <a:off x="6204002" y="1396999"/>
            <a:ext cx="4581392" cy="507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621793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621AD-3BF2-B02A-9A11-CA49B2267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8CCC7730-4F3F-D924-29E6-30D13AE92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ED140AC2-0BE4-4D7B-854C-E596174A4B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EOC Point of </a:t>
            </a:r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Distribution Exercise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0AD818B2-586C-B452-6A26-4BFDAB34CA57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fenced area with signs&#10;&#10;AI-generated content may be incorrect.">
            <a:extLst>
              <a:ext uri="{FF2B5EF4-FFF2-40B4-BE49-F238E27FC236}">
                <a16:creationId xmlns:a16="http://schemas.microsoft.com/office/drawing/2014/main" id="{9D8C620D-B32E-EE2C-CB90-058EC9D18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930" y="1397000"/>
            <a:ext cx="5034643" cy="5025571"/>
          </a:xfrm>
          <a:prstGeom prst="rect">
            <a:avLst/>
          </a:prstGeom>
        </p:spPr>
      </p:pic>
      <p:pic>
        <p:nvPicPr>
          <p:cNvPr id="3" name="Picture 2" descr="A group of men standing around each other&#10;&#10;AI-generated content may be incorrect.">
            <a:extLst>
              <a:ext uri="{FF2B5EF4-FFF2-40B4-BE49-F238E27FC236}">
                <a16:creationId xmlns:a16="http://schemas.microsoft.com/office/drawing/2014/main" id="{11223186-90B6-DBFA-C716-15417BAD9D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643" y="1397000"/>
            <a:ext cx="4998358" cy="502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76801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/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Summer Food Service Program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/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group of boys playing a game&#10;&#10;AI-generated content may be incorrect.">
            <a:extLst>
              <a:ext uri="{FF2B5EF4-FFF2-40B4-BE49-F238E27FC236}">
                <a16:creationId xmlns:a16="http://schemas.microsoft.com/office/drawing/2014/main" id="{B9C0D580-011A-2DC0-7F85-E01F809C6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4458" y="1796142"/>
            <a:ext cx="6071298" cy="4036786"/>
          </a:xfrm>
          <a:prstGeom prst="rect">
            <a:avLst/>
          </a:prstGeom>
        </p:spPr>
      </p:pic>
      <p:pic>
        <p:nvPicPr>
          <p:cNvPr id="5" name="Picture 4" descr="A child sitting at a table with food&#10;&#10;AI-generated content may be incorrect.">
            <a:extLst>
              <a:ext uri="{FF2B5EF4-FFF2-40B4-BE49-F238E27FC236}">
                <a16:creationId xmlns:a16="http://schemas.microsoft.com/office/drawing/2014/main" id="{F2B18CCB-3E67-E060-B1B5-7EF303828A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576" r="902" b="227"/>
          <a:stretch>
            <a:fillRect/>
          </a:stretch>
        </p:blipFill>
        <p:spPr>
          <a:xfrm>
            <a:off x="334387" y="1796141"/>
            <a:ext cx="5301556" cy="403681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84793-81C1-5581-AA53-3520E3549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F4E66DAC-AB3F-AC3E-2BD9-16A1C0FFC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F7C3AC12-CE81-BC94-57C9-E33778DBC54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Swamp School Underway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83C42D06-EF1C-60FF-D6F3-0F6D2FF71E1B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group of kids posing for a photo&#10;&#10;AI-generated content may be incorrect.">
            <a:extLst>
              <a:ext uri="{FF2B5EF4-FFF2-40B4-BE49-F238E27FC236}">
                <a16:creationId xmlns:a16="http://schemas.microsoft.com/office/drawing/2014/main" id="{95E0BDE9-76BB-32F2-91F8-5D153D1499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632857"/>
            <a:ext cx="6005286" cy="4517571"/>
          </a:xfrm>
          <a:prstGeom prst="rect">
            <a:avLst/>
          </a:prstGeom>
        </p:spPr>
      </p:pic>
      <p:pic>
        <p:nvPicPr>
          <p:cNvPr id="3" name="Picture 2" descr="A group of kids in a canoe&#10;&#10;AI-generated content may be incorrect.">
            <a:extLst>
              <a:ext uri="{FF2B5EF4-FFF2-40B4-BE49-F238E27FC236}">
                <a16:creationId xmlns:a16="http://schemas.microsoft.com/office/drawing/2014/main" id="{63366695-852D-A1CA-5B32-D33897BD81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28" y="1632857"/>
            <a:ext cx="5923642" cy="451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288580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21AAC-F658-4054-A2FD-F436AFC2E1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2DAAB532-9A9C-64F6-3567-39F31EEE0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E479F7F9-D514-30AF-C535-2E27C22FF8F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Animal Shelter Kitten Yoga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B447F416-D55E-293D-14AE-7B4C11ED14A5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group of people doing yoga&#10;&#10;AI-generated content may be incorrect.">
            <a:extLst>
              <a:ext uri="{FF2B5EF4-FFF2-40B4-BE49-F238E27FC236}">
                <a16:creationId xmlns:a16="http://schemas.microsoft.com/office/drawing/2014/main" id="{45D493F7-C31C-EC17-6479-14CF02E545F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339" r="-235"/>
          <a:stretch>
            <a:fillRect/>
          </a:stretch>
        </p:blipFill>
        <p:spPr>
          <a:xfrm>
            <a:off x="2225901" y="1279071"/>
            <a:ext cx="3866701" cy="5188859"/>
          </a:xfrm>
          <a:prstGeom prst="rect">
            <a:avLst/>
          </a:prstGeom>
        </p:spPr>
      </p:pic>
      <p:pic>
        <p:nvPicPr>
          <p:cNvPr id="5" name="Picture 4" descr="A child holding a cat&#10;&#10;AI-generated content may be incorrect.">
            <a:extLst>
              <a:ext uri="{FF2B5EF4-FFF2-40B4-BE49-F238E27FC236}">
                <a16:creationId xmlns:a16="http://schemas.microsoft.com/office/drawing/2014/main" id="{57C49845-FB79-E7E6-28F9-844F3DA531B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079" r="-471" b="16147"/>
          <a:stretch>
            <a:fillRect/>
          </a:stretch>
        </p:blipFill>
        <p:spPr>
          <a:xfrm>
            <a:off x="6471331" y="1279071"/>
            <a:ext cx="3875789" cy="519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778315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77D64-DBD3-3468-8B8B-9A353A48D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611B858B-F56D-417C-4486-07658C27E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607057BF-116B-F0C3-F010-6ECC062A355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America250 Tree Planting </a:t>
            </a:r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at Monsanto Park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45C2FAD3-ACCD-5969-542D-F35F017F91E8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3" name="Picture 2" descr="A sign in front of grass&#10;&#10;AI-generated content may be incorrect.">
            <a:extLst>
              <a:ext uri="{FF2B5EF4-FFF2-40B4-BE49-F238E27FC236}">
                <a16:creationId xmlns:a16="http://schemas.microsoft.com/office/drawing/2014/main" id="{2B5D276E-583C-B5F9-DB44-2C0CC2B693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43" r="154" b="232"/>
          <a:stretch>
            <a:fillRect/>
          </a:stretch>
        </p:blipFill>
        <p:spPr>
          <a:xfrm>
            <a:off x="6421316" y="1868714"/>
            <a:ext cx="5772054" cy="3964237"/>
          </a:xfrm>
          <a:prstGeom prst="rect">
            <a:avLst/>
          </a:prstGeom>
        </p:spPr>
      </p:pic>
      <p:pic>
        <p:nvPicPr>
          <p:cNvPr id="5" name="Picture 4" descr="A group of people holding shovels in a field&#10;&#10;AI-generated content may be incorrect.">
            <a:extLst>
              <a:ext uri="{FF2B5EF4-FFF2-40B4-BE49-F238E27FC236}">
                <a16:creationId xmlns:a16="http://schemas.microsoft.com/office/drawing/2014/main" id="{57849B97-48F6-8531-DAC5-D68B2B5D39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673" y="1868714"/>
            <a:ext cx="6209490" cy="396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21849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31F90-DAF1-3FF5-4CD1-1497CA40E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741244B3-06C7-7C3A-1A74-3E44DFD3B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AC49A578-2775-B1C4-D0CF-C4EBF7CF86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America 250 Golf Cart Parade 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52A482D0-AAFD-7412-5DBD-BE44965CC3BD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map of a city&#10;&#10;AI-generated content may be incorrect.">
            <a:extLst>
              <a:ext uri="{FF2B5EF4-FFF2-40B4-BE49-F238E27FC236}">
                <a16:creationId xmlns:a16="http://schemas.microsoft.com/office/drawing/2014/main" id="{81DB22A0-1CC3-D792-C7E6-B692E23471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913" r="171" b="11772"/>
          <a:stretch>
            <a:fillRect/>
          </a:stretch>
        </p:blipFill>
        <p:spPr>
          <a:xfrm>
            <a:off x="6203272" y="1485368"/>
            <a:ext cx="5291827" cy="5027930"/>
          </a:xfrm>
          <a:prstGeom prst="rect">
            <a:avLst/>
          </a:prstGeom>
        </p:spPr>
      </p:pic>
      <p:pic>
        <p:nvPicPr>
          <p:cNvPr id="4" name="Picture 3" descr="A golf cart parade advertisement&#10;&#10;AI-generated content may be incorrect.">
            <a:extLst>
              <a:ext uri="{FF2B5EF4-FFF2-40B4-BE49-F238E27FC236}">
                <a16:creationId xmlns:a16="http://schemas.microsoft.com/office/drawing/2014/main" id="{12810E5B-264E-E7F9-B65A-1843B7BDB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483" y="1489982"/>
            <a:ext cx="5066392" cy="501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40872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159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/>
              <a:t>June 15</a:t>
            </a:r>
            <a:r>
              <a:t>, </a:t>
            </a:r>
            <a:r>
              <a:rPr lang="en-US"/>
              <a:t>2026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160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9345bf0-9016-424c-8ea8-e5c8e02a8ca4" xsi:nil="true"/>
    <lcf76f155ced4ddcb4097134ff3c332f xmlns="cc72c3a5-db58-4907-bb02-ec3b176782e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2433BE08B044D9EA1F323D8D067FC" ma:contentTypeVersion="19" ma:contentTypeDescription="Create a new document." ma:contentTypeScope="" ma:versionID="b86b8785eaf7efc3c03d86567b161d63">
  <xsd:schema xmlns:xsd="http://www.w3.org/2001/XMLSchema" xmlns:xs="http://www.w3.org/2001/XMLSchema" xmlns:p="http://schemas.microsoft.com/office/2006/metadata/properties" xmlns:ns2="cc72c3a5-db58-4907-bb02-ec3b176782e3" xmlns:ns3="59345bf0-9016-424c-8ea8-e5c8e02a8ca4" targetNamespace="http://schemas.microsoft.com/office/2006/metadata/properties" ma:root="true" ma:fieldsID="0cb0e2bebdf8ae561bf0849f87d479a7" ns2:_="" ns3:_="">
    <xsd:import namespace="cc72c3a5-db58-4907-bb02-ec3b176782e3"/>
    <xsd:import namespace="59345bf0-9016-424c-8ea8-e5c8e02a8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2c3a5-db58-4907-bb02-ec3b17678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07d180f-2ffd-4990-bba6-5c5e6d32b4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345bf0-9016-424c-8ea8-e5c8e02a8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a47f749-7c93-4344-900d-5622d9ce6830}" ma:internalName="TaxCatchAll" ma:showField="CatchAllData" ma:web="59345bf0-9016-424c-8ea8-e5c8e02a8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E002C4-0317-44E0-BC70-71598D2212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9A4A55-DA1C-47EB-9907-07BA54F54880}">
  <ds:schemaRefs>
    <ds:schemaRef ds:uri="http://schemas.microsoft.com/office/2006/metadata/properties"/>
    <ds:schemaRef ds:uri="http://schemas.microsoft.com/office/infopath/2007/PartnerControls"/>
    <ds:schemaRef ds:uri="59345bf0-9016-424c-8ea8-e5c8e02a8ca4"/>
    <ds:schemaRef ds:uri="cc72c3a5-db58-4907-bb02-ec3b176782e3"/>
  </ds:schemaRefs>
</ds:datastoreItem>
</file>

<file path=customXml/itemProps3.xml><?xml version="1.0" encoding="utf-8"?>
<ds:datastoreItem xmlns:ds="http://schemas.openxmlformats.org/officeDocument/2006/customXml" ds:itemID="{82C700C1-C929-4141-BB93-906D6338EE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72c3a5-db58-4907-bb02-ec3b176782e3"/>
    <ds:schemaRef ds:uri="59345bf0-9016-424c-8ea8-e5c8e02a8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Widescreen</PresentationFormat>
  <Paragraphs>32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St. Charles Parish</vt:lpstr>
      <vt:lpstr>Montz I Pump Station Update</vt:lpstr>
      <vt:lpstr>Montz II Pump Station Update</vt:lpstr>
      <vt:lpstr>CN Railroad Jack and Bore Project Update ​</vt:lpstr>
      <vt:lpstr>Des Allemands Boat Launch Update</vt:lpstr>
      <vt:lpstr>Primrose Canal Phase 1B Update</vt:lpstr>
      <vt:lpstr>Kinler Lift Station Replacement</vt:lpstr>
      <vt:lpstr>PowerPoint Presentation</vt:lpstr>
      <vt:lpstr>2026 Fall Sports Registration</vt:lpstr>
      <vt:lpstr>2026 Fish Dat Rodeo</vt:lpstr>
      <vt:lpstr>EOC Point of Distribution Exercise</vt:lpstr>
      <vt:lpstr>2026 Summer Food Service Program</vt:lpstr>
      <vt:lpstr>Swamp School Underway</vt:lpstr>
      <vt:lpstr>Animal Shelter Kitten Yoga</vt:lpstr>
      <vt:lpstr>America250 Tree Planting at Monsanto Park</vt:lpstr>
      <vt:lpstr>America 250 Golf Cart Parade </vt:lpstr>
      <vt:lpstr>St. Charles Parish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Francesca Blanchard</cp:lastModifiedBy>
  <cp:revision>351</cp:revision>
  <dcterms:modified xsi:type="dcterms:W3CDTF">2026-06-15T20:21:02Z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0x0101004262433BE08B044D9EA1F323D8D067FC</vt:lpwstr>
  </property>
  <property fmtid="{D5CDD505-2E9C-101B-9397-08002B2CF9AE}" pid="3" name="MediaServiceImageTags">
    <vt:lpwstr/>
  </property>
</Properties>
</file>