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9"/>
  </p:notesMasterIdLst>
  <p:sldIdLst>
    <p:sldId id="256" r:id="rId2"/>
    <p:sldId id="260" r:id="rId3"/>
    <p:sldId id="257" r:id="rId4"/>
    <p:sldId id="259" r:id="rId5"/>
    <p:sldId id="262" r:id="rId6"/>
    <p:sldId id="2585" r:id="rId7"/>
    <p:sldId id="2586" r:id="rId8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0321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870C088-81F4-40C0-9992-9BAC3AB6ED9F}" v="2" dt="2026-08-06T17:52:44.28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79" autoAdjust="0"/>
    <p:restoredTop sz="94660"/>
  </p:normalViewPr>
  <p:slideViewPr>
    <p:cSldViewPr snapToGrid="0">
      <p:cViewPr varScale="1">
        <p:scale>
          <a:sx n="138" d="100"/>
          <a:sy n="138" d="100"/>
        </p:scale>
        <p:origin x="870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renda Campos" userId="f380611e-f6e7-4c49-bce5-d9261e98d412" providerId="ADAL" clId="{15BB6132-768B-4292-AF87-EB30D97E6CFC}"/>
    <pc:docChg chg="addSld modSld">
      <pc:chgData name="Brenda Campos" userId="f380611e-f6e7-4c49-bce5-d9261e98d412" providerId="ADAL" clId="{15BB6132-768B-4292-AF87-EB30D97E6CFC}" dt="2026-08-06T17:53:09.878" v="2"/>
      <pc:docMkLst>
        <pc:docMk/>
      </pc:docMkLst>
      <pc:sldChg chg="addSp delSp modSp">
        <pc:chgData name="Brenda Campos" userId="f380611e-f6e7-4c49-bce5-d9261e98d412" providerId="ADAL" clId="{15BB6132-768B-4292-AF87-EB30D97E6CFC}" dt="2026-08-06T17:53:09.878" v="2"/>
        <pc:sldMkLst>
          <pc:docMk/>
          <pc:sldMk cId="0" sldId="259"/>
        </pc:sldMkLst>
        <pc:spChg chg="add del mod">
          <ac:chgData name="Brenda Campos" userId="f380611e-f6e7-4c49-bce5-d9261e98d412" providerId="ADAL" clId="{15BB6132-768B-4292-AF87-EB30D97E6CFC}" dt="2026-08-06T17:53:09.878" v="2"/>
          <ac:spMkLst>
            <pc:docMk/>
            <pc:sldMk cId="0" sldId="259"/>
            <ac:spMk id="30" creationId="{73A1F1D5-9276-A30D-CD1C-03946211EA01}"/>
          </ac:spMkLst>
        </pc:spChg>
      </pc:sldChg>
      <pc:sldChg chg="add">
        <pc:chgData name="Brenda Campos" userId="f380611e-f6e7-4c49-bce5-d9261e98d412" providerId="ADAL" clId="{15BB6132-768B-4292-AF87-EB30D97E6CFC}" dt="2026-08-06T14:47:27.894" v="0"/>
        <pc:sldMkLst>
          <pc:docMk/>
          <pc:sldMk cId="989452763" sldId="2587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8/6/2026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7739B9-C9DE-421D-08E7-0744355B57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3047E4B-FD60-10FC-D5BE-FFCF457568E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D3BA89C-23DA-B4F1-BE27-AE875C2C8B9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457BC5D-6EBB-C7F2-906F-BC26D9C3122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97095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B23549-AFA6-2ED4-3A09-A313580CC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90050F5-00B2-153B-1708-4B019282A13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C932DBA-F958-71BC-070C-40C4F180C02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5A3137-F68A-8D28-54DC-38E7FD6785B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94411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_SLIDE">
    <p:bg>
      <p:bgPr>
        <a:solidFill>
          <a:srgbClr val="07200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731520" y="1737360"/>
            <a:ext cx="7680960" cy="137160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>
              <a:buNone/>
              <a:defRPr lang="en-US" sz="40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defRPr>
            </a:lvl1pPr>
          </a:lstStyle>
          <a:p>
            <a:pPr marL="0" indent="0">
              <a:buNone/>
            </a:pPr>
            <a:endParaRPr lang="en-US" sz="400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ARK_CONTENT">
    <p:bg>
      <p:bgPr>
        <a:solidFill>
          <a:srgbClr val="14402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640080" y="384048"/>
            <a:ext cx="7863840" cy="68580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>
              <a:buNone/>
              <a:defRPr lang="en-US" sz="30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defRPr>
            </a:lvl1pPr>
          </a:lstStyle>
          <a:p>
            <a:pPr marL="0" indent="0">
              <a:buNone/>
            </a:pPr>
            <a:endParaRPr lang="en-US" sz="300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IGHT_CONTENT">
    <p:bg>
      <p:bgPr>
        <a:solidFill>
          <a:srgbClr val="F4F1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640080" y="384048"/>
            <a:ext cx="7863840" cy="68580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>
              <a:buNone/>
              <a:defRPr lang="en-US" sz="3000" b="1" dirty="0">
                <a:solidFill>
                  <a:srgbClr val="14402B"/>
                </a:solidFill>
                <a:latin typeface="Georgia" pitchFamily="34" charset="0"/>
                <a:ea typeface="Georgia" pitchFamily="34" charset="-122"/>
                <a:cs typeface="Georgia" pitchFamily="34" charset="-120"/>
              </a:defRPr>
            </a:lvl1pPr>
          </a:lstStyle>
          <a:p>
            <a:pPr marL="0" indent="0">
              <a:buNone/>
            </a:pPr>
            <a:endParaRPr lang="en-US" sz="300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0731EC-67BA-493B-B1C7-6258DD2B60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711" y="895324"/>
            <a:ext cx="3289381" cy="994172"/>
          </a:xfrm>
        </p:spPr>
        <p:txBody>
          <a:bodyPr anchor="b">
            <a:normAutofit/>
          </a:bodyPr>
          <a:lstStyle>
            <a:lvl1pPr algn="r">
              <a:defRPr sz="3000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BE84B7CE-D997-4F92-BD9D-3F9DE2782EF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33711" y="1974253"/>
            <a:ext cx="3289381" cy="2518172"/>
          </a:xfr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75D558A5-D3BF-4DB7-928F-A20868F3C37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103112" y="1905397"/>
            <a:ext cx="2284727" cy="287062"/>
          </a:xfrm>
        </p:spPr>
        <p:txBody>
          <a:bodyPr lIns="0" anchor="b">
            <a:normAutofit/>
          </a:bodyPr>
          <a:lstStyle>
            <a:lvl1pPr marL="0" indent="0">
              <a:buNone/>
              <a:defRPr sz="1200" b="1"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to add title here</a:t>
            </a:r>
          </a:p>
        </p:txBody>
      </p:sp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92EBEB66-5E12-4FD8-AC09-10C992CA7CF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577205" y="1905397"/>
            <a:ext cx="2267362" cy="287062"/>
          </a:xfrm>
        </p:spPr>
        <p:txBody>
          <a:bodyPr vert="horz" lIns="0" tIns="45720" rIns="91440" bIns="45720" rtlCol="0" anchor="b">
            <a:normAutofit/>
          </a:bodyPr>
          <a:lstStyle>
            <a:lvl1pPr>
              <a:defRPr lang="en-US" sz="1200" b="1" dirty="0">
                <a:latin typeface="+mn-lt"/>
              </a:defRPr>
            </a:lvl1pPr>
          </a:lstStyle>
          <a:p>
            <a:pPr marL="0" lvl="0" indent="0">
              <a:buNone/>
            </a:pPr>
            <a:r>
              <a:rPr lang="en-US" dirty="0"/>
              <a:t>Click to add title here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B53E20B-DD70-4AFB-9D9B-17969F880C0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102894" y="2208610"/>
            <a:ext cx="2284810" cy="2283619"/>
          </a:xfrm>
        </p:spPr>
        <p:txBody>
          <a:bodyPr lIns="0" tIns="72000">
            <a:normAutofit/>
          </a:bodyPr>
          <a:lstStyle>
            <a:lvl1pPr>
              <a:defRPr sz="1050">
                <a:latin typeface="+mn-lt"/>
              </a:defRPr>
            </a:lvl1pPr>
            <a:lvl2pPr>
              <a:defRPr sz="900">
                <a:latin typeface="+mn-lt"/>
              </a:defRPr>
            </a:lvl2pPr>
            <a:lvl3pPr>
              <a:defRPr sz="825">
                <a:latin typeface="+mn-lt"/>
              </a:defRPr>
            </a:lvl3pPr>
            <a:lvl4pPr>
              <a:defRPr sz="788">
                <a:latin typeface="+mn-lt"/>
              </a:defRPr>
            </a:lvl4pPr>
            <a:lvl5pPr>
              <a:defRPr sz="788"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37EBF543-63D2-4169-AB73-3F4BD242FA61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577205" y="2208610"/>
            <a:ext cx="2267362" cy="2283619"/>
          </a:xfrm>
        </p:spPr>
        <p:txBody>
          <a:bodyPr lIns="0" tIns="72000">
            <a:normAutofit/>
          </a:bodyPr>
          <a:lstStyle>
            <a:lvl1pPr>
              <a:defRPr sz="1050">
                <a:latin typeface="+mn-lt"/>
              </a:defRPr>
            </a:lvl1pPr>
            <a:lvl2pPr>
              <a:defRPr sz="900">
                <a:latin typeface="+mn-lt"/>
              </a:defRPr>
            </a:lvl2pPr>
            <a:lvl3pPr>
              <a:defRPr sz="825">
                <a:latin typeface="+mn-lt"/>
              </a:defRPr>
            </a:lvl3pPr>
            <a:lvl4pPr>
              <a:defRPr sz="788">
                <a:latin typeface="+mn-lt"/>
              </a:defRPr>
            </a:lvl4pPr>
            <a:lvl5pPr>
              <a:defRPr sz="788"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01066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808407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op accent bar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9144000" cy="201168"/>
          </a:xfrm>
          <a:prstGeom prst="rect">
            <a:avLst/>
          </a:prstGeom>
          <a:solidFill>
            <a:srgbClr val="C9A24A"/>
          </a:solidFill>
          <a:ln w="12700">
            <a:solidFill>
              <a:srgbClr val="C9A24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" name="Text 1"/>
          <p:cNvSpPr/>
          <p:nvPr/>
        </p:nvSpPr>
        <p:spPr>
          <a:xfrm>
            <a:off x="731520" y="1143000"/>
            <a:ext cx="76809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kern="0" spc="400" dirty="0">
                <a:solidFill>
                  <a:srgbClr val="E3C8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OFFICE OF PROCUREMENT</a:t>
            </a:r>
            <a:endParaRPr lang="en-US" sz="1400" dirty="0"/>
          </a:p>
        </p:txBody>
      </p:sp>
      <p:sp>
        <p:nvSpPr>
          <p:cNvPr id="4" name="Text 0"/>
          <p:cNvSpPr>
            <a:spLocks noGrp="1"/>
          </p:cNvSpPr>
          <p:nvPr>
            <p:ph type="title" idx="100" hasCustomPrompt="1"/>
          </p:nvPr>
        </p:nvSpPr>
        <p:spPr>
          <a:xfrm>
            <a:off x="731520" y="1737360"/>
            <a:ext cx="7680960" cy="1371600"/>
          </a:xfrm>
          <a:prstGeom prst="rect">
            <a:avLst/>
          </a:prstGeom>
          <a:noFill/>
          <a:ln/>
        </p:spPr>
        <p:txBody>
          <a:bodyPr wrap="square" rtlCol="0"/>
          <a:lstStyle/>
          <a:p>
            <a:pPr marL="0" indent="0">
              <a:buNone/>
            </a:pPr>
            <a:r>
              <a:rPr lang="en-US" sz="40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 Year of Results </a:t>
            </a:r>
            <a:r>
              <a:rPr lang="en-US" sz="4000" b="1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in </a:t>
            </a:r>
            <a:br>
              <a:rPr lang="en-US" sz="4000" b="1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</a:br>
            <a:r>
              <a:rPr lang="en-US" sz="4000" b="1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Public </a:t>
            </a:r>
            <a:r>
              <a:rPr lang="en-US" sz="40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Procurement</a:t>
            </a:r>
            <a:endParaRPr lang="en-US" sz="4000" dirty="0"/>
          </a:p>
        </p:txBody>
      </p:sp>
      <p:sp>
        <p:nvSpPr>
          <p:cNvPr id="6" name="Rule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31520" y="4160520"/>
            <a:ext cx="1463040" cy="45720"/>
          </a:xfrm>
          <a:prstGeom prst="rect">
            <a:avLst/>
          </a:prstGeom>
          <a:solidFill>
            <a:srgbClr val="C9A24A"/>
          </a:solidFill>
          <a:ln w="12700">
            <a:solidFill>
              <a:srgbClr val="C9A24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 5"/>
          <p:cNvSpPr/>
          <p:nvPr/>
        </p:nvSpPr>
        <p:spPr>
          <a:xfrm>
            <a:off x="731520" y="4343400"/>
            <a:ext cx="76809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>
                <a:solidFill>
                  <a:srgbClr val="B5CCB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St. Charles Parish Council|  2025 Fiscal Year in Review</a:t>
            </a:r>
            <a:endParaRPr lang="en-US" sz="12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F55F402-166E-023D-50DD-D24C208B861F}"/>
              </a:ext>
            </a:extLst>
          </p:cNvPr>
          <p:cNvSpPr txBox="1"/>
          <p:nvPr/>
        </p:nvSpPr>
        <p:spPr>
          <a:xfrm>
            <a:off x="669073" y="3612995"/>
            <a:ext cx="7196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accent4"/>
                </a:solidFill>
                <a:latin typeface="Georgia" panose="02040502050405020303" pitchFamily="18" charset="0"/>
              </a:rPr>
              <a:t>Efficient, Transparent and Responsible Procurement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640080" y="208789"/>
            <a:ext cx="78638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dirty="0"/>
              <a:t>Departments/Agencies We Support</a:t>
            </a:r>
            <a:endParaRPr lang="en-US" sz="3000" dirty="0"/>
          </a:p>
        </p:txBody>
      </p:sp>
      <p:sp>
        <p:nvSpPr>
          <p:cNvPr id="3" name="Text 1"/>
          <p:cNvSpPr/>
          <p:nvPr/>
        </p:nvSpPr>
        <p:spPr>
          <a:xfrm>
            <a:off x="640080" y="989782"/>
            <a:ext cx="78638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sz="1400" dirty="0"/>
          </a:p>
        </p:txBody>
      </p:sp>
      <p:sp>
        <p:nvSpPr>
          <p:cNvPr id="6" name="Text 4"/>
          <p:cNvSpPr/>
          <p:nvPr/>
        </p:nvSpPr>
        <p:spPr>
          <a:xfrm>
            <a:off x="740070" y="894589"/>
            <a:ext cx="3429000" cy="41060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1400"/>
              </a:spcAft>
              <a:buSzPct val="100000"/>
              <a:buChar char="■"/>
            </a:pPr>
            <a:r>
              <a:rPr lang="en-US" sz="1400" dirty="0">
                <a:solidFill>
                  <a:srgbClr val="3F554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Public Works</a:t>
            </a:r>
          </a:p>
          <a:p>
            <a:pPr marL="342900" indent="-342900">
              <a:spcAft>
                <a:spcPts val="1400"/>
              </a:spcAft>
              <a:buSzPct val="100000"/>
              <a:buChar char="■"/>
            </a:pPr>
            <a:r>
              <a:rPr lang="en-US" sz="1400" dirty="0">
                <a:solidFill>
                  <a:srgbClr val="3F554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Wastewater</a:t>
            </a:r>
            <a:endParaRPr lang="en-US" sz="1400" dirty="0"/>
          </a:p>
          <a:p>
            <a:pPr marL="342900" indent="-342900">
              <a:spcAft>
                <a:spcPts val="1400"/>
              </a:spcAft>
              <a:buSzPct val="100000"/>
              <a:buChar char="■"/>
            </a:pPr>
            <a:r>
              <a:rPr lang="en-US" sz="1400" dirty="0">
                <a:solidFill>
                  <a:srgbClr val="3F554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Waterworks</a:t>
            </a:r>
          </a:p>
          <a:p>
            <a:pPr marL="342900" indent="-342900">
              <a:spcAft>
                <a:spcPts val="1400"/>
              </a:spcAft>
              <a:buSzPct val="100000"/>
              <a:buChar char="■"/>
            </a:pPr>
            <a:r>
              <a:rPr lang="en-US" sz="1400" dirty="0">
                <a:solidFill>
                  <a:srgbClr val="3F554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Parks &amp; Recreation</a:t>
            </a:r>
          </a:p>
          <a:p>
            <a:pPr marL="342900" indent="-342900">
              <a:spcAft>
                <a:spcPts val="1400"/>
              </a:spcAft>
              <a:buSzPct val="100000"/>
              <a:buChar char="■"/>
            </a:pPr>
            <a:r>
              <a:rPr lang="en-US" sz="1400" dirty="0">
                <a:solidFill>
                  <a:srgbClr val="3F554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Animal Control</a:t>
            </a:r>
          </a:p>
          <a:p>
            <a:pPr marL="342900" indent="-342900">
              <a:spcAft>
                <a:spcPts val="1400"/>
              </a:spcAft>
              <a:buSzPct val="100000"/>
              <a:buChar char="■"/>
            </a:pPr>
            <a:r>
              <a:rPr lang="en-US" sz="1400" dirty="0">
                <a:solidFill>
                  <a:srgbClr val="3F554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Emergency Preparedness</a:t>
            </a:r>
          </a:p>
          <a:p>
            <a:pPr marL="342900" indent="-342900">
              <a:spcAft>
                <a:spcPts val="1400"/>
              </a:spcAft>
              <a:buSzPct val="100000"/>
              <a:buChar char="■"/>
            </a:pPr>
            <a:r>
              <a:rPr lang="en-US" sz="1400" dirty="0">
                <a:solidFill>
                  <a:srgbClr val="3F554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Planning &amp; Zoning</a:t>
            </a:r>
          </a:p>
          <a:p>
            <a:pPr marL="342900" indent="-342900">
              <a:spcAft>
                <a:spcPts val="1400"/>
              </a:spcAft>
              <a:buSzPct val="100000"/>
              <a:buChar char="■"/>
            </a:pPr>
            <a:r>
              <a:rPr lang="en-US" sz="1400" dirty="0">
                <a:solidFill>
                  <a:srgbClr val="3F554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Community Services</a:t>
            </a:r>
          </a:p>
          <a:p>
            <a:pPr marL="342900" indent="-342900">
              <a:spcAft>
                <a:spcPts val="1400"/>
              </a:spcAft>
              <a:buSzPct val="100000"/>
              <a:buChar char="■"/>
            </a:pPr>
            <a:r>
              <a:rPr lang="en-US" sz="1400" dirty="0">
                <a:solidFill>
                  <a:srgbClr val="3F554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Parish President’s Office</a:t>
            </a:r>
          </a:p>
          <a:p>
            <a:pPr marL="342900" indent="-342900">
              <a:buSzPct val="100000"/>
              <a:buChar char="■"/>
            </a:pPr>
            <a:r>
              <a:rPr lang="en-US" sz="1400" dirty="0">
                <a:solidFill>
                  <a:srgbClr val="3F554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Economic Development &amp;</a:t>
            </a:r>
          </a:p>
          <a:p>
            <a:pPr>
              <a:buSzPct val="100000"/>
            </a:pPr>
            <a:r>
              <a:rPr lang="en-US" sz="1400" dirty="0">
                <a:solidFill>
                  <a:srgbClr val="3F554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       Tourism</a:t>
            </a:r>
          </a:p>
          <a:p>
            <a:pPr marL="342900" indent="-342900">
              <a:spcAft>
                <a:spcPts val="1400"/>
              </a:spcAft>
              <a:buSzPct val="100000"/>
              <a:buChar char="■"/>
            </a:pPr>
            <a:endParaRPr lang="en-US" sz="1400" dirty="0"/>
          </a:p>
        </p:txBody>
      </p:sp>
      <p:sp>
        <p:nvSpPr>
          <p:cNvPr id="9" name="Text 7"/>
          <p:cNvSpPr/>
          <p:nvPr/>
        </p:nvSpPr>
        <p:spPr>
          <a:xfrm>
            <a:off x="3729768" y="894589"/>
            <a:ext cx="3429000" cy="404012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1400"/>
              </a:spcAft>
              <a:buSzPct val="100000"/>
              <a:buChar char="■"/>
            </a:pPr>
            <a:r>
              <a:rPr lang="en-US" sz="1400" dirty="0">
                <a:solidFill>
                  <a:srgbClr val="3F554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Public Information Office</a:t>
            </a:r>
            <a:endParaRPr lang="en-US" sz="1400" dirty="0"/>
          </a:p>
          <a:p>
            <a:pPr marL="342900" indent="-342900">
              <a:spcAft>
                <a:spcPts val="1400"/>
              </a:spcAft>
              <a:buSzPct val="100000"/>
              <a:buChar char="■"/>
            </a:pPr>
            <a:r>
              <a:rPr lang="en-US" sz="1400" dirty="0">
                <a:solidFill>
                  <a:srgbClr val="3F554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Government Buildings</a:t>
            </a:r>
          </a:p>
          <a:p>
            <a:pPr marL="342900" indent="-342900">
              <a:spcAft>
                <a:spcPts val="1400"/>
              </a:spcAft>
              <a:buSzPct val="100000"/>
              <a:buChar char="■"/>
            </a:pPr>
            <a:r>
              <a:rPr lang="en-US" sz="1400" dirty="0">
                <a:solidFill>
                  <a:srgbClr val="3F554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GIS</a:t>
            </a:r>
          </a:p>
          <a:p>
            <a:pPr marL="342900" indent="-342900">
              <a:spcAft>
                <a:spcPts val="1400"/>
              </a:spcAft>
              <a:buSzPct val="100000"/>
              <a:buChar char="■"/>
            </a:pPr>
            <a:r>
              <a:rPr lang="en-US" sz="1400" dirty="0">
                <a:solidFill>
                  <a:srgbClr val="3F554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IT</a:t>
            </a:r>
          </a:p>
          <a:p>
            <a:pPr marL="342900" indent="-342900">
              <a:spcAft>
                <a:spcPts val="1400"/>
              </a:spcAft>
              <a:buSzPct val="100000"/>
              <a:buChar char="■"/>
            </a:pPr>
            <a:r>
              <a:rPr lang="en-US" sz="1400" dirty="0">
                <a:solidFill>
                  <a:srgbClr val="3F554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Finance</a:t>
            </a:r>
            <a:endParaRPr lang="en-US" sz="1400" dirty="0"/>
          </a:p>
          <a:p>
            <a:pPr marL="342900" indent="-342900">
              <a:spcAft>
                <a:spcPts val="1400"/>
              </a:spcAft>
              <a:buSzPct val="100000"/>
              <a:buChar char="■"/>
            </a:pPr>
            <a:r>
              <a:rPr lang="en-US" sz="1400" dirty="0">
                <a:solidFill>
                  <a:srgbClr val="3F554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Personnel</a:t>
            </a:r>
          </a:p>
          <a:p>
            <a:pPr marL="342900" indent="-342900">
              <a:spcAft>
                <a:spcPts val="1400"/>
              </a:spcAft>
              <a:buSzPct val="100000"/>
              <a:buChar char="■"/>
            </a:pPr>
            <a:r>
              <a:rPr lang="en-US" sz="1400" dirty="0">
                <a:solidFill>
                  <a:srgbClr val="3F554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Grants</a:t>
            </a:r>
          </a:p>
          <a:p>
            <a:pPr marL="342900" indent="-342900">
              <a:spcAft>
                <a:spcPts val="1400"/>
              </a:spcAft>
              <a:buSzPct val="100000"/>
              <a:buChar char="■"/>
            </a:pPr>
            <a:r>
              <a:rPr lang="en-US" sz="1400" dirty="0">
                <a:solidFill>
                  <a:srgbClr val="3F554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Risk Management</a:t>
            </a:r>
          </a:p>
          <a:p>
            <a:pPr marL="342900" indent="-342900">
              <a:spcAft>
                <a:spcPts val="1400"/>
              </a:spcAft>
              <a:buSzPct val="100000"/>
              <a:buChar char="■"/>
            </a:pPr>
            <a:r>
              <a:rPr lang="en-US" sz="1400" dirty="0">
                <a:solidFill>
                  <a:srgbClr val="3F554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Legal Department</a:t>
            </a:r>
          </a:p>
          <a:p>
            <a:pPr marL="342900" indent="-342900">
              <a:spcAft>
                <a:spcPts val="1400"/>
              </a:spcAft>
              <a:buSzPct val="100000"/>
              <a:buChar char="■"/>
            </a:pPr>
            <a:r>
              <a:rPr lang="en-US" sz="1400" dirty="0">
                <a:solidFill>
                  <a:srgbClr val="3F554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WIA</a:t>
            </a:r>
          </a:p>
        </p:txBody>
      </p:sp>
      <p:sp>
        <p:nvSpPr>
          <p:cNvPr id="5" name="Text 7">
            <a:extLst>
              <a:ext uri="{FF2B5EF4-FFF2-40B4-BE49-F238E27FC236}">
                <a16:creationId xmlns:a16="http://schemas.microsoft.com/office/drawing/2014/main" id="{F9C396E7-9B27-D883-8215-1AEB48EB097C}"/>
              </a:ext>
            </a:extLst>
          </p:cNvPr>
          <p:cNvSpPr/>
          <p:nvPr/>
        </p:nvSpPr>
        <p:spPr>
          <a:xfrm>
            <a:off x="6449522" y="894589"/>
            <a:ext cx="3429000" cy="404012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1400"/>
              </a:spcAft>
              <a:buSzPct val="100000"/>
              <a:buChar char="■"/>
            </a:pPr>
            <a:r>
              <a:rPr lang="en-US" sz="1400" dirty="0">
                <a:solidFill>
                  <a:srgbClr val="3F554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Council Office</a:t>
            </a:r>
            <a:endParaRPr lang="en-US" sz="1400" dirty="0"/>
          </a:p>
          <a:p>
            <a:pPr marL="342900" indent="-342900">
              <a:spcAft>
                <a:spcPts val="1400"/>
              </a:spcAft>
              <a:buSzPct val="100000"/>
              <a:buChar char="■"/>
            </a:pPr>
            <a:r>
              <a:rPr lang="en-US" sz="1400" dirty="0">
                <a:solidFill>
                  <a:srgbClr val="3F554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Courts</a:t>
            </a:r>
          </a:p>
          <a:p>
            <a:pPr marL="342900" indent="-342900">
              <a:spcAft>
                <a:spcPts val="1400"/>
              </a:spcAft>
              <a:buSzPct val="100000"/>
              <a:buChar char="■"/>
            </a:pPr>
            <a:r>
              <a:rPr lang="en-US" sz="1400" dirty="0">
                <a:solidFill>
                  <a:srgbClr val="3F554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Coroner’s Office</a:t>
            </a:r>
          </a:p>
          <a:p>
            <a:pPr marL="342900" indent="-342900">
              <a:spcAft>
                <a:spcPts val="1400"/>
              </a:spcAft>
              <a:buSzPct val="100000"/>
              <a:buChar char="■"/>
            </a:pPr>
            <a:r>
              <a:rPr lang="en-US" sz="1400" dirty="0">
                <a:solidFill>
                  <a:srgbClr val="3F554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Assessor’s Office</a:t>
            </a:r>
          </a:p>
          <a:p>
            <a:pPr marL="342900" indent="-342900">
              <a:spcAft>
                <a:spcPts val="1400"/>
              </a:spcAft>
              <a:buSzPct val="100000"/>
              <a:buChar char="■"/>
            </a:pPr>
            <a:r>
              <a:rPr lang="en-US" sz="1400" dirty="0">
                <a:solidFill>
                  <a:srgbClr val="3F554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Registrar of Voter’s Office</a:t>
            </a:r>
          </a:p>
          <a:p>
            <a:pPr marL="342900" indent="-342900">
              <a:spcAft>
                <a:spcPts val="1400"/>
              </a:spcAft>
              <a:buSzPct val="100000"/>
              <a:buChar char="■"/>
            </a:pPr>
            <a:r>
              <a:rPr lang="en-US" sz="1400" dirty="0">
                <a:solidFill>
                  <a:srgbClr val="3F554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LSU Ag Center</a:t>
            </a:r>
            <a:endParaRPr lang="en-US" sz="1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640080" y="384048"/>
            <a:ext cx="78638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14402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2025 Procurement by the Numbers</a:t>
            </a:r>
            <a:endParaRPr lang="en-US" sz="3000" dirty="0"/>
          </a:p>
        </p:txBody>
      </p:sp>
      <p:sp>
        <p:nvSpPr>
          <p:cNvPr id="4" name="Metric card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40080" y="1600200"/>
            <a:ext cx="3749040" cy="1463040"/>
          </a:xfrm>
          <a:prstGeom prst="rect">
            <a:avLst/>
          </a:prstGeom>
          <a:solidFill>
            <a:srgbClr val="FFFFFF"/>
          </a:solidFill>
          <a:ln w="12700">
            <a:solidFill>
              <a:srgbClr val="E0D9C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896112" y="1746504"/>
            <a:ext cx="32004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14402B"/>
                </a:solidFill>
                <a:latin typeface="Georgia" pitchFamily="34" charset="0"/>
              </a:rPr>
              <a:t>6</a:t>
            </a:r>
            <a:endParaRPr lang="en-US" sz="3200" dirty="0"/>
          </a:p>
        </p:txBody>
      </p:sp>
      <p:sp>
        <p:nvSpPr>
          <p:cNvPr id="6" name="Text 4"/>
          <p:cNvSpPr/>
          <p:nvPr/>
        </p:nvSpPr>
        <p:spPr>
          <a:xfrm>
            <a:off x="896112" y="2350008"/>
            <a:ext cx="32461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3F554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Procurement Professionals</a:t>
            </a:r>
            <a:endParaRPr lang="en-US" sz="1200" dirty="0"/>
          </a:p>
        </p:txBody>
      </p:sp>
      <p:sp>
        <p:nvSpPr>
          <p:cNvPr id="7" name="Metric card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663440" y="1600200"/>
            <a:ext cx="3749040" cy="1463040"/>
          </a:xfrm>
          <a:prstGeom prst="rect">
            <a:avLst/>
          </a:prstGeom>
          <a:solidFill>
            <a:srgbClr val="FFFFFF"/>
          </a:solidFill>
          <a:ln w="12700">
            <a:solidFill>
              <a:srgbClr val="E0D9C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Text 6"/>
          <p:cNvSpPr/>
          <p:nvPr/>
        </p:nvSpPr>
        <p:spPr>
          <a:xfrm>
            <a:off x="4919472" y="1746504"/>
            <a:ext cx="32004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200" b="1" dirty="0">
                <a:latin typeface="Georgia" panose="02040502050405020303" pitchFamily="18" charset="0"/>
              </a:rPr>
              <a:t>9,673</a:t>
            </a:r>
          </a:p>
        </p:txBody>
      </p:sp>
      <p:sp>
        <p:nvSpPr>
          <p:cNvPr id="9" name="Text 7"/>
          <p:cNvSpPr/>
          <p:nvPr/>
        </p:nvSpPr>
        <p:spPr>
          <a:xfrm>
            <a:off x="4919472" y="2350008"/>
            <a:ext cx="32461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3F554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Purchase Orders Processed</a:t>
            </a:r>
            <a:endParaRPr lang="en-US" sz="1200" dirty="0"/>
          </a:p>
        </p:txBody>
      </p:sp>
      <p:sp>
        <p:nvSpPr>
          <p:cNvPr id="10" name="Metric card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40080" y="3291840"/>
            <a:ext cx="3749040" cy="1463040"/>
          </a:xfrm>
          <a:prstGeom prst="rect">
            <a:avLst/>
          </a:prstGeom>
          <a:solidFill>
            <a:srgbClr val="FFFFFF"/>
          </a:solidFill>
          <a:ln w="12700">
            <a:solidFill>
              <a:srgbClr val="E0D9C8"/>
            </a:solidFill>
            <a:prstDash val="solid"/>
          </a:ln>
        </p:spPr>
        <p:txBody>
          <a:bodyPr/>
          <a:lstStyle/>
          <a:p>
            <a:endParaRPr lang="en-US" dirty="0"/>
          </a:p>
        </p:txBody>
      </p:sp>
      <p:sp>
        <p:nvSpPr>
          <p:cNvPr id="11" name="Text 9"/>
          <p:cNvSpPr/>
          <p:nvPr/>
        </p:nvSpPr>
        <p:spPr>
          <a:xfrm>
            <a:off x="896112" y="3438144"/>
            <a:ext cx="32004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14402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36</a:t>
            </a:r>
            <a:endParaRPr lang="en-US" sz="3200" dirty="0"/>
          </a:p>
        </p:txBody>
      </p:sp>
      <p:sp>
        <p:nvSpPr>
          <p:cNvPr id="12" name="Text 10"/>
          <p:cNvSpPr/>
          <p:nvPr/>
        </p:nvSpPr>
        <p:spPr>
          <a:xfrm>
            <a:off x="896112" y="4041648"/>
            <a:ext cx="32461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3F554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Publicly Advertised Bid Solicitations Issued </a:t>
            </a:r>
          </a:p>
          <a:p>
            <a:pPr marL="0" indent="0">
              <a:buNone/>
            </a:pPr>
            <a:r>
              <a:rPr lang="en-US" sz="1200" dirty="0">
                <a:solidFill>
                  <a:srgbClr val="3F554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for Contract Execution</a:t>
            </a:r>
            <a:endParaRPr lang="en-US" sz="1200" dirty="0"/>
          </a:p>
        </p:txBody>
      </p:sp>
      <p:sp>
        <p:nvSpPr>
          <p:cNvPr id="13" name="Metric card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663440" y="3291840"/>
            <a:ext cx="3749040" cy="1463040"/>
          </a:xfrm>
          <a:prstGeom prst="rect">
            <a:avLst/>
          </a:prstGeom>
          <a:solidFill>
            <a:srgbClr val="FFFFFF"/>
          </a:solidFill>
          <a:ln w="12700">
            <a:solidFill>
              <a:srgbClr val="E0D9C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4" name="Text 12"/>
          <p:cNvSpPr/>
          <p:nvPr/>
        </p:nvSpPr>
        <p:spPr>
          <a:xfrm>
            <a:off x="4919472" y="3438144"/>
            <a:ext cx="32004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14402B"/>
                </a:solidFill>
                <a:latin typeface="Georgia" pitchFamily="34" charset="0"/>
              </a:rPr>
              <a:t>$106,526</a:t>
            </a:r>
            <a:endParaRPr lang="en-US" sz="3200" dirty="0"/>
          </a:p>
        </p:txBody>
      </p:sp>
      <p:sp>
        <p:nvSpPr>
          <p:cNvPr id="15" name="Text 13"/>
          <p:cNvSpPr/>
          <p:nvPr/>
        </p:nvSpPr>
        <p:spPr>
          <a:xfrm>
            <a:off x="4919472" y="4041648"/>
            <a:ext cx="32461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3F554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 Revenue returned from online auction sales</a:t>
            </a:r>
            <a:endParaRPr lang="en-US" sz="12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640080" y="384048"/>
            <a:ext cx="78638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dirty="0"/>
              <a:t>Improved Procurement Operations</a:t>
            </a:r>
            <a:endParaRPr lang="en-US" sz="3000" dirty="0"/>
          </a:p>
        </p:txBody>
      </p:sp>
      <p:sp>
        <p:nvSpPr>
          <p:cNvPr id="3" name="Text 1"/>
          <p:cNvSpPr/>
          <p:nvPr/>
        </p:nvSpPr>
        <p:spPr>
          <a:xfrm>
            <a:off x="640080" y="1078992"/>
            <a:ext cx="78638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rgbClr val="3F554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Four process improvements</a:t>
            </a:r>
            <a:endParaRPr lang="en-US" sz="2000" dirty="0"/>
          </a:p>
        </p:txBody>
      </p:sp>
      <p:sp>
        <p:nvSpPr>
          <p:cNvPr id="4" name="Step panel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40080" y="1645920"/>
            <a:ext cx="1810512" cy="2240280"/>
          </a:xfrm>
          <a:prstGeom prst="rect">
            <a:avLst/>
          </a:prstGeom>
          <a:solidFill>
            <a:srgbClr val="14402B"/>
          </a:solidFill>
          <a:ln w="12700">
            <a:solidFill>
              <a:srgbClr val="14402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841248" y="1783080"/>
            <a:ext cx="13716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C9A24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01</a:t>
            </a:r>
            <a:endParaRPr lang="en-US" sz="2400" dirty="0"/>
          </a:p>
        </p:txBody>
      </p:sp>
      <p:sp>
        <p:nvSpPr>
          <p:cNvPr id="8" name="Step panel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2633472" y="1645920"/>
            <a:ext cx="1810512" cy="2240280"/>
          </a:xfrm>
          <a:prstGeom prst="rect">
            <a:avLst/>
          </a:prstGeom>
          <a:solidFill>
            <a:srgbClr val="14402B"/>
          </a:solidFill>
          <a:ln w="12700">
            <a:solidFill>
              <a:srgbClr val="14402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9" name="Text 7"/>
          <p:cNvSpPr/>
          <p:nvPr/>
        </p:nvSpPr>
        <p:spPr>
          <a:xfrm>
            <a:off x="2834640" y="1783080"/>
            <a:ext cx="13716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C9A24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02</a:t>
            </a:r>
            <a:endParaRPr lang="en-US" sz="2400" dirty="0"/>
          </a:p>
        </p:txBody>
      </p:sp>
      <p:sp>
        <p:nvSpPr>
          <p:cNvPr id="10" name="Text 8"/>
          <p:cNvSpPr/>
          <p:nvPr/>
        </p:nvSpPr>
        <p:spPr>
          <a:xfrm>
            <a:off x="2834640" y="2212848"/>
            <a:ext cx="14630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Standard templates</a:t>
            </a:r>
            <a:endParaRPr lang="en-US" sz="1500" dirty="0"/>
          </a:p>
        </p:txBody>
      </p:sp>
      <p:sp>
        <p:nvSpPr>
          <p:cNvPr id="11" name="Text 9"/>
          <p:cNvSpPr/>
          <p:nvPr/>
        </p:nvSpPr>
        <p:spPr>
          <a:xfrm>
            <a:off x="2788920" y="2878074"/>
            <a:ext cx="146304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150" dirty="0">
                <a:solidFill>
                  <a:srgbClr val="D9E9D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Pre-approved solicitation and contract language reduce review and assembly time</a:t>
            </a:r>
            <a:endParaRPr lang="en-US" sz="1150" dirty="0"/>
          </a:p>
        </p:txBody>
      </p:sp>
      <p:sp>
        <p:nvSpPr>
          <p:cNvPr id="12" name="Step panel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663440" y="1618488"/>
            <a:ext cx="1810512" cy="2240280"/>
          </a:xfrm>
          <a:prstGeom prst="rect">
            <a:avLst/>
          </a:prstGeom>
          <a:solidFill>
            <a:srgbClr val="14402B"/>
          </a:solidFill>
          <a:ln w="12700">
            <a:solidFill>
              <a:srgbClr val="14402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3" name="Text 11"/>
          <p:cNvSpPr/>
          <p:nvPr/>
        </p:nvSpPr>
        <p:spPr>
          <a:xfrm>
            <a:off x="4828032" y="1783080"/>
            <a:ext cx="13716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C9A24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03</a:t>
            </a:r>
            <a:endParaRPr lang="en-US" sz="2400" dirty="0"/>
          </a:p>
        </p:txBody>
      </p:sp>
      <p:sp>
        <p:nvSpPr>
          <p:cNvPr id="16" name="Step panel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620256" y="1645920"/>
            <a:ext cx="1810512" cy="2240280"/>
          </a:xfrm>
          <a:prstGeom prst="rect">
            <a:avLst/>
          </a:prstGeom>
          <a:solidFill>
            <a:srgbClr val="14402B"/>
          </a:solidFill>
          <a:ln w="12700">
            <a:solidFill>
              <a:srgbClr val="14402B"/>
            </a:solidFill>
            <a:prstDash val="solid"/>
          </a:ln>
        </p:spPr>
        <p:txBody>
          <a:bodyPr/>
          <a:lstStyle/>
          <a:p>
            <a:endParaRPr lang="en-US" dirty="0"/>
          </a:p>
        </p:txBody>
      </p:sp>
      <p:sp>
        <p:nvSpPr>
          <p:cNvPr id="17" name="Text 15"/>
          <p:cNvSpPr/>
          <p:nvPr/>
        </p:nvSpPr>
        <p:spPr>
          <a:xfrm>
            <a:off x="6821424" y="1783080"/>
            <a:ext cx="13716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C9A24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04</a:t>
            </a:r>
            <a:endParaRPr lang="en-US" sz="2400" dirty="0"/>
          </a:p>
        </p:txBody>
      </p:sp>
      <p:sp>
        <p:nvSpPr>
          <p:cNvPr id="18" name="Text 16"/>
          <p:cNvSpPr/>
          <p:nvPr/>
        </p:nvSpPr>
        <p:spPr>
          <a:xfrm>
            <a:off x="6821424" y="2212848"/>
            <a:ext cx="14630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Live dashboards</a:t>
            </a:r>
            <a:endParaRPr lang="en-US" sz="1500" dirty="0"/>
          </a:p>
        </p:txBody>
      </p:sp>
      <p:sp>
        <p:nvSpPr>
          <p:cNvPr id="19" name="Text 17"/>
          <p:cNvSpPr/>
          <p:nvPr/>
        </p:nvSpPr>
        <p:spPr>
          <a:xfrm>
            <a:off x="6793992" y="2808863"/>
            <a:ext cx="146304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150" dirty="0">
                <a:solidFill>
                  <a:srgbClr val="D9E9D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Added visibility for departments to track status of their solicitations, contract milestones (OpenGov)</a:t>
            </a:r>
            <a:endParaRPr lang="en-US" sz="1150" dirty="0"/>
          </a:p>
        </p:txBody>
      </p:sp>
      <p:sp>
        <p:nvSpPr>
          <p:cNvPr id="20" name="Result callout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58368" y="4064508"/>
            <a:ext cx="7845552" cy="640080"/>
          </a:xfrm>
          <a:prstGeom prst="rect">
            <a:avLst/>
          </a:prstGeom>
          <a:solidFill>
            <a:srgbClr val="C9A24A"/>
          </a:solidFill>
          <a:ln w="12700">
            <a:solidFill>
              <a:srgbClr val="C9A24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1" name="Text 19"/>
          <p:cNvSpPr/>
          <p:nvPr/>
        </p:nvSpPr>
        <p:spPr>
          <a:xfrm>
            <a:off x="2698596" y="4080231"/>
            <a:ext cx="73152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7200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Modernizing Through Technology</a:t>
            </a:r>
            <a:endParaRPr lang="en-US" sz="1600" dirty="0"/>
          </a:p>
        </p:txBody>
      </p:sp>
      <p:sp>
        <p:nvSpPr>
          <p:cNvPr id="23" name="Text 12">
            <a:extLst>
              <a:ext uri="{FF2B5EF4-FFF2-40B4-BE49-F238E27FC236}">
                <a16:creationId xmlns:a16="http://schemas.microsoft.com/office/drawing/2014/main" id="{CE73A2B8-78B7-723A-65B0-421257F3DA1E}"/>
              </a:ext>
            </a:extLst>
          </p:cNvPr>
          <p:cNvSpPr/>
          <p:nvPr/>
        </p:nvSpPr>
        <p:spPr>
          <a:xfrm>
            <a:off x="859536" y="2194560"/>
            <a:ext cx="14630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Tiered approvals</a:t>
            </a:r>
            <a:endParaRPr lang="en-US" sz="1500" dirty="0"/>
          </a:p>
        </p:txBody>
      </p:sp>
      <p:sp>
        <p:nvSpPr>
          <p:cNvPr id="25" name="Text 13">
            <a:extLst>
              <a:ext uri="{FF2B5EF4-FFF2-40B4-BE49-F238E27FC236}">
                <a16:creationId xmlns:a16="http://schemas.microsoft.com/office/drawing/2014/main" id="{8F795704-0669-B27C-DFCF-0903A6181567}"/>
              </a:ext>
            </a:extLst>
          </p:cNvPr>
          <p:cNvSpPr/>
          <p:nvPr/>
        </p:nvSpPr>
        <p:spPr>
          <a:xfrm>
            <a:off x="859536" y="2857500"/>
            <a:ext cx="146304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150" dirty="0">
                <a:solidFill>
                  <a:srgbClr val="D9E9D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Low-risk buys with a single authorization for fast and effective delivery of goods and services</a:t>
            </a:r>
            <a:endParaRPr lang="en-US" sz="1150" dirty="0"/>
          </a:p>
        </p:txBody>
      </p:sp>
      <p:sp>
        <p:nvSpPr>
          <p:cNvPr id="27" name="Text 5">
            <a:extLst>
              <a:ext uri="{FF2B5EF4-FFF2-40B4-BE49-F238E27FC236}">
                <a16:creationId xmlns:a16="http://schemas.microsoft.com/office/drawing/2014/main" id="{95FF2F98-D391-3223-B706-E817CAD8C46F}"/>
              </a:ext>
            </a:extLst>
          </p:cNvPr>
          <p:cNvSpPr/>
          <p:nvPr/>
        </p:nvSpPr>
        <p:spPr>
          <a:xfrm>
            <a:off x="4837176" y="2850642"/>
            <a:ext cx="146304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150" dirty="0">
                <a:solidFill>
                  <a:srgbClr val="D9E9D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One online request portal for solicitations and contract routing (OpenGov)</a:t>
            </a:r>
            <a:endParaRPr lang="en-US" sz="1150" dirty="0"/>
          </a:p>
        </p:txBody>
      </p:sp>
      <p:sp>
        <p:nvSpPr>
          <p:cNvPr id="29" name="Text 4">
            <a:extLst>
              <a:ext uri="{FF2B5EF4-FFF2-40B4-BE49-F238E27FC236}">
                <a16:creationId xmlns:a16="http://schemas.microsoft.com/office/drawing/2014/main" id="{533A0A57-59CD-8146-6669-DB6EF5CD3CD5}"/>
              </a:ext>
            </a:extLst>
          </p:cNvPr>
          <p:cNvSpPr/>
          <p:nvPr/>
        </p:nvSpPr>
        <p:spPr>
          <a:xfrm>
            <a:off x="4837176" y="2194560"/>
            <a:ext cx="14630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Digital intake</a:t>
            </a:r>
            <a:endParaRPr lang="en-US" sz="15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C765F4-7A38-DFF6-4BB0-9B8678AFC1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>
            <a:extLst>
              <a:ext uri="{FF2B5EF4-FFF2-40B4-BE49-F238E27FC236}">
                <a16:creationId xmlns:a16="http://schemas.microsoft.com/office/drawing/2014/main" id="{51276498-5B50-21BB-8335-7EEA93BE57E2}"/>
              </a:ext>
            </a:extLst>
          </p:cNvPr>
          <p:cNvSpPr>
            <a:spLocks noGrp="1"/>
          </p:cNvSpPr>
          <p:nvPr>
            <p:ph type="title" idx="100" hasCustomPrompt="1"/>
          </p:nvPr>
        </p:nvSpPr>
        <p:spPr>
          <a:xfrm>
            <a:off x="640080" y="66241"/>
            <a:ext cx="78638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dirty="0"/>
              <a:t>Surplus Auction Management</a:t>
            </a:r>
            <a:endParaRPr lang="en-US" sz="3000" dirty="0"/>
          </a:p>
        </p:txBody>
      </p:sp>
      <p:sp>
        <p:nvSpPr>
          <p:cNvPr id="3" name="Text 1">
            <a:extLst>
              <a:ext uri="{FF2B5EF4-FFF2-40B4-BE49-F238E27FC236}">
                <a16:creationId xmlns:a16="http://schemas.microsoft.com/office/drawing/2014/main" id="{411BA638-3D4B-E497-2721-A4F4338C688C}"/>
              </a:ext>
            </a:extLst>
          </p:cNvPr>
          <p:cNvSpPr/>
          <p:nvPr/>
        </p:nvSpPr>
        <p:spPr>
          <a:xfrm>
            <a:off x="640080" y="989782"/>
            <a:ext cx="78638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sz="14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9DA2BB3-B2EF-9E92-5EE7-49B4024461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194194">
            <a:off x="594238" y="965421"/>
            <a:ext cx="3845603" cy="375591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8" name="Text 7">
            <a:extLst>
              <a:ext uri="{FF2B5EF4-FFF2-40B4-BE49-F238E27FC236}">
                <a16:creationId xmlns:a16="http://schemas.microsoft.com/office/drawing/2014/main" id="{8F29B916-D5DF-B469-1DD2-D3FB15888ED3}"/>
              </a:ext>
            </a:extLst>
          </p:cNvPr>
          <p:cNvSpPr/>
          <p:nvPr/>
        </p:nvSpPr>
        <p:spPr>
          <a:xfrm>
            <a:off x="5019244" y="884330"/>
            <a:ext cx="3918278" cy="35770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spcAft>
                <a:spcPts val="1400"/>
              </a:spcAft>
              <a:buSzPct val="100000"/>
            </a:pPr>
            <a:r>
              <a:rPr lang="en-US" sz="2800" b="1" dirty="0">
                <a:solidFill>
                  <a:srgbClr val="3F554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2026 Auction Revenue -</a:t>
            </a:r>
          </a:p>
          <a:p>
            <a:pPr marL="342900" indent="-342900">
              <a:spcAft>
                <a:spcPts val="1400"/>
              </a:spcAft>
              <a:buSzPct val="100000"/>
              <a:buChar char="■"/>
            </a:pPr>
            <a:r>
              <a:rPr lang="en-US" sz="2800" dirty="0">
                <a:solidFill>
                  <a:srgbClr val="3F554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March 2026 - $90,970.67</a:t>
            </a:r>
          </a:p>
          <a:p>
            <a:pPr>
              <a:spcAft>
                <a:spcPts val="1400"/>
              </a:spcAft>
              <a:buSzPct val="100000"/>
            </a:pPr>
            <a:endParaRPr lang="en-US" sz="2800" dirty="0">
              <a:solidFill>
                <a:srgbClr val="3F5548"/>
              </a:solidFill>
              <a:latin typeface="Calibri" pitchFamily="34" charset="0"/>
              <a:ea typeface="Calibri" pitchFamily="34" charset="-122"/>
              <a:cs typeface="Calibri" pitchFamily="34" charset="-120"/>
            </a:endParaRPr>
          </a:p>
          <a:p>
            <a:pPr marL="342900" indent="-342900">
              <a:spcAft>
                <a:spcPts val="1400"/>
              </a:spcAft>
              <a:buSzPct val="100000"/>
              <a:buChar char="■"/>
            </a:pPr>
            <a:r>
              <a:rPr lang="en-US" sz="2800" dirty="0">
                <a:solidFill>
                  <a:srgbClr val="3F554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May 2026 - $33,721.00 </a:t>
            </a:r>
          </a:p>
          <a:p>
            <a:pPr>
              <a:spcAft>
                <a:spcPts val="1400"/>
              </a:spcAft>
              <a:buSzPct val="100000"/>
            </a:pPr>
            <a:r>
              <a:rPr lang="en-US" sz="2400" i="1" u="sng" dirty="0">
                <a:solidFill>
                  <a:srgbClr val="3F554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Next Auction taking place upon adoption of resolution</a:t>
            </a:r>
            <a:endParaRPr lang="en-US" sz="2400" i="1" u="sng" dirty="0"/>
          </a:p>
        </p:txBody>
      </p:sp>
    </p:spTree>
    <p:extLst>
      <p:ext uri="{BB962C8B-B14F-4D97-AF65-F5344CB8AC3E}">
        <p14:creationId xmlns:p14="http://schemas.microsoft.com/office/powerpoint/2010/main" val="31419346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 descr="A bridge over a river&#10;&#10;Description automatically generated">
            <a:extLst>
              <a:ext uri="{FF2B5EF4-FFF2-40B4-BE49-F238E27FC236}">
                <a16:creationId xmlns:a16="http://schemas.microsoft.com/office/drawing/2014/main" id="{F5B0BA19-7A61-9E71-4E18-F429AA4FF2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75035"/>
            <a:ext cx="9144000" cy="276846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5D3BFD4-00B2-F72B-EA9B-1034930346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26125" y="175402"/>
            <a:ext cx="1800476" cy="2029109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EE59448D-65AC-544A-6B99-DA7235DE56BA}"/>
              </a:ext>
            </a:extLst>
          </p:cNvPr>
          <p:cNvSpPr txBox="1"/>
          <p:nvPr/>
        </p:nvSpPr>
        <p:spPr>
          <a:xfrm>
            <a:off x="417399" y="749144"/>
            <a:ext cx="6228698" cy="553998"/>
          </a:xfrm>
          <a:prstGeom prst="rect">
            <a:avLst/>
          </a:prstGeom>
          <a:solidFill>
            <a:srgbClr val="203214"/>
          </a:solidFill>
          <a:ln cmpd="sng"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chemeClr val="accent4"/>
                </a:solidFill>
                <a:latin typeface="Georgia" panose="02040502050405020303" pitchFamily="18" charset="0"/>
              </a:rPr>
              <a:t>Procurement as a Partner</a:t>
            </a:r>
          </a:p>
        </p:txBody>
      </p:sp>
    </p:spTree>
    <p:extLst>
      <p:ext uri="{BB962C8B-B14F-4D97-AF65-F5344CB8AC3E}">
        <p14:creationId xmlns:p14="http://schemas.microsoft.com/office/powerpoint/2010/main" val="1904226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489B5A-F816-31AC-E7E9-605F948359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op accent bar">
            <a:extLst>
              <a:ext uri="{FF2B5EF4-FFF2-40B4-BE49-F238E27FC236}">
                <a16:creationId xmlns:a16="http://schemas.microsoft.com/office/drawing/2014/main" id="{D9D866F3-9DC2-E86B-32F5-AB740659C1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9144000" cy="201168"/>
          </a:xfrm>
          <a:prstGeom prst="rect">
            <a:avLst/>
          </a:prstGeom>
          <a:solidFill>
            <a:srgbClr val="C9A24A"/>
          </a:solidFill>
          <a:ln w="12700">
            <a:solidFill>
              <a:srgbClr val="C9A24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" name="Text 1">
            <a:extLst>
              <a:ext uri="{FF2B5EF4-FFF2-40B4-BE49-F238E27FC236}">
                <a16:creationId xmlns:a16="http://schemas.microsoft.com/office/drawing/2014/main" id="{8F4DA9AF-73B7-2747-1C52-D8E465A24939}"/>
              </a:ext>
            </a:extLst>
          </p:cNvPr>
          <p:cNvSpPr/>
          <p:nvPr/>
        </p:nvSpPr>
        <p:spPr>
          <a:xfrm>
            <a:off x="731520" y="1143000"/>
            <a:ext cx="76809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kern="0" spc="400" dirty="0">
                <a:solidFill>
                  <a:srgbClr val="E3C87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OFFICE OF PROCUREMENT</a:t>
            </a:r>
            <a:endParaRPr lang="en-US" sz="1400" dirty="0"/>
          </a:p>
        </p:txBody>
      </p:sp>
      <p:sp>
        <p:nvSpPr>
          <p:cNvPr id="4" name="Text 0">
            <a:extLst>
              <a:ext uri="{FF2B5EF4-FFF2-40B4-BE49-F238E27FC236}">
                <a16:creationId xmlns:a16="http://schemas.microsoft.com/office/drawing/2014/main" id="{FD3E3375-83EA-D764-52FD-BE4BBDAAF33C}"/>
              </a:ext>
            </a:extLst>
          </p:cNvPr>
          <p:cNvSpPr>
            <a:spLocks noGrp="1"/>
          </p:cNvSpPr>
          <p:nvPr>
            <p:ph type="title" idx="100" hasCustomPrompt="1"/>
          </p:nvPr>
        </p:nvSpPr>
        <p:spPr>
          <a:xfrm>
            <a:off x="731520" y="1737359"/>
            <a:ext cx="7680960" cy="1514563"/>
          </a:xfrm>
          <a:prstGeom prst="rect">
            <a:avLst/>
          </a:prstGeom>
          <a:noFill/>
          <a:ln/>
        </p:spPr>
        <p:txBody>
          <a:bodyPr wrap="square" rtlCol="0"/>
          <a:lstStyle/>
          <a:p>
            <a:pPr marL="0" indent="0">
              <a:buNone/>
            </a:pPr>
            <a:r>
              <a:rPr lang="en-US" sz="40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Questions? Comments? </a:t>
            </a:r>
            <a:br>
              <a:rPr lang="en-US" sz="40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</a:br>
            <a:r>
              <a:rPr lang="en-US" sz="20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Brenda Campos</a:t>
            </a:r>
            <a:br>
              <a:rPr lang="en-US" sz="20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</a:br>
            <a:r>
              <a:rPr lang="en-US" sz="20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Office 985-783-5000</a:t>
            </a:r>
            <a:br>
              <a:rPr lang="en-US" sz="20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</a:br>
            <a:endParaRPr lang="en-US" sz="4000" dirty="0"/>
          </a:p>
        </p:txBody>
      </p:sp>
      <p:sp>
        <p:nvSpPr>
          <p:cNvPr id="6" name="Rule">
            <a:extLst>
              <a:ext uri="{FF2B5EF4-FFF2-40B4-BE49-F238E27FC236}">
                <a16:creationId xmlns:a16="http://schemas.microsoft.com/office/drawing/2014/main" id="{134CC1B1-537A-73E6-B6DB-7750CD232A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31520" y="4160520"/>
            <a:ext cx="1463040" cy="45720"/>
          </a:xfrm>
          <a:prstGeom prst="rect">
            <a:avLst/>
          </a:prstGeom>
          <a:solidFill>
            <a:srgbClr val="C9A24A"/>
          </a:solidFill>
          <a:ln w="12700">
            <a:solidFill>
              <a:srgbClr val="C9A24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 5">
            <a:extLst>
              <a:ext uri="{FF2B5EF4-FFF2-40B4-BE49-F238E27FC236}">
                <a16:creationId xmlns:a16="http://schemas.microsoft.com/office/drawing/2014/main" id="{D13C4772-0EBB-20C6-CCB2-80261B9E90AA}"/>
              </a:ext>
            </a:extLst>
          </p:cNvPr>
          <p:cNvSpPr/>
          <p:nvPr/>
        </p:nvSpPr>
        <p:spPr>
          <a:xfrm>
            <a:off x="731520" y="4343400"/>
            <a:ext cx="76809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>
                <a:solidFill>
                  <a:srgbClr val="B5CCB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St. Charles Parish Council|  2025 Fiscal Year in Review</a:t>
            </a:r>
            <a:endParaRPr lang="en-US" sz="12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2F05E16-DB36-BC2D-6F6D-17DACDB1A40A}"/>
              </a:ext>
            </a:extLst>
          </p:cNvPr>
          <p:cNvSpPr txBox="1"/>
          <p:nvPr/>
        </p:nvSpPr>
        <p:spPr>
          <a:xfrm>
            <a:off x="669073" y="3612995"/>
            <a:ext cx="7196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accent4"/>
                </a:solidFill>
                <a:latin typeface="Georgia" panose="02040502050405020303" pitchFamily="18" charset="0"/>
              </a:rPr>
              <a:t>Efficient, Transparent and Responsible Procurement</a:t>
            </a:r>
          </a:p>
        </p:txBody>
      </p:sp>
    </p:spTree>
    <p:extLst>
      <p:ext uri="{BB962C8B-B14F-4D97-AF65-F5344CB8AC3E}">
        <p14:creationId xmlns:p14="http://schemas.microsoft.com/office/powerpoint/2010/main" val="14995513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609</TotalTime>
  <Words>256</Words>
  <Application>Microsoft Office PowerPoint</Application>
  <PresentationFormat>On-screen Show (16:9)</PresentationFormat>
  <Paragraphs>74</Paragraphs>
  <Slides>7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Georgia</vt:lpstr>
      <vt:lpstr>Office Theme</vt:lpstr>
      <vt:lpstr>A Year of Results in  Public Procurement</vt:lpstr>
      <vt:lpstr>Departments/Agencies We Support</vt:lpstr>
      <vt:lpstr>2025 Procurement by the Numbers</vt:lpstr>
      <vt:lpstr>Improved Procurement Operations</vt:lpstr>
      <vt:lpstr>Surplus Auction Management</vt:lpstr>
      <vt:lpstr>PowerPoint Presentation</vt:lpstr>
      <vt:lpstr>Questions? Comments?  Brenda Campos Office 985-783-5000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Brenda Campos</dc:creator>
  <cp:lastModifiedBy>Brenda Campos</cp:lastModifiedBy>
  <cp:revision>1</cp:revision>
  <dcterms:created xsi:type="dcterms:W3CDTF">2026-08-04T14:31:02Z</dcterms:created>
  <dcterms:modified xsi:type="dcterms:W3CDTF">2026-08-06T17:53:19Z</dcterms:modified>
</cp:coreProperties>
</file>