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3" r:id="rId4"/>
    <p:sldId id="265" r:id="rId5"/>
    <p:sldId id="262" r:id="rId6"/>
    <p:sldId id="261" r:id="rId7"/>
    <p:sldId id="260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B7FF7A8F-AF5F-4BB9-95A5-8183341362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2196" y="2229268"/>
            <a:ext cx="6184392" cy="879475"/>
          </a:xfrm>
        </p:spPr>
        <p:txBody>
          <a:bodyPr>
            <a:normAutofit fontScale="90000"/>
          </a:bodyPr>
          <a:lstStyle>
            <a:lvl1pPr algn="ctr">
              <a:defRPr/>
            </a:lvl1pPr>
          </a:lstStyle>
          <a:p>
            <a:r>
              <a:rPr lang="en-US" b="1">
                <a:solidFill>
                  <a:schemeClr val="bg1"/>
                </a:solidFill>
              </a:rPr>
              <a:t>Click to edit Master title style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E46B441-B0A8-454D-820F-1A6A042381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6244" y="3396887"/>
            <a:ext cx="5416296" cy="2822938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/>
            </a:lvl1pPr>
          </a:lstStyle>
          <a:p>
            <a:pPr>
              <a:spcBef>
                <a:spcPts val="0"/>
              </a:spcBef>
            </a:pPr>
            <a:r>
              <a:rPr lang="en-US" sz="3200" b="1">
                <a:solidFill>
                  <a:schemeClr val="bg1"/>
                </a:solidFill>
              </a:rPr>
              <a:t>Click to edit Master subtitle style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C9E2F4-2687-43A1-8277-67A248BE6947}"/>
              </a:ext>
            </a:extLst>
          </p:cNvPr>
          <p:cNvCxnSpPr>
            <a:cxnSpLocks/>
          </p:cNvCxnSpPr>
          <p:nvPr userDrawn="1"/>
        </p:nvCxnSpPr>
        <p:spPr>
          <a:xfrm>
            <a:off x="1323865" y="3210373"/>
            <a:ext cx="4281054" cy="0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272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5947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659471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C537E-5A0C-4BAF-A170-1D31D59EDC85}" type="datetimeFigureOut">
              <a:rPr lang="en-US" smtClean="0"/>
              <a:t>6/10/2026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31B06-D193-4CAC-AD4A-8659F5484E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0712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87693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87693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C537E-5A0C-4BAF-A170-1D31D59EDC85}" type="datetimeFigureOut">
              <a:rPr lang="en-US" smtClean="0"/>
              <a:t>6/10/2026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31B06-D193-4CAC-AD4A-8659F5484E7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72B588B6-B6B3-42C1-9C8E-995B9A3CA4D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476" y="255238"/>
            <a:ext cx="2909047" cy="880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81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C537E-5A0C-4BAF-A170-1D31D59EDC85}" type="datetimeFigureOut">
              <a:rPr lang="en-US" smtClean="0"/>
              <a:t>6/10/2026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31B06-D193-4CAC-AD4A-8659F5484E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27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C537E-5A0C-4BAF-A170-1D31D59EDC85}" type="datetimeFigureOut">
              <a:rPr lang="en-US" smtClean="0"/>
              <a:t>6/10/2026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31B06-D193-4CAC-AD4A-8659F5484E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028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C537E-5A0C-4BAF-A170-1D31D59EDC85}" type="datetimeFigureOut">
              <a:rPr lang="en-US" smtClean="0"/>
              <a:t>6/10/2026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31B06-D193-4CAC-AD4A-8659F5484E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837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C537E-5A0C-4BAF-A170-1D31D59EDC85}" type="datetimeFigureOut">
              <a:rPr lang="en-US" smtClean="0"/>
              <a:t>6/10/2026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31B06-D193-4CAC-AD4A-8659F5484E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16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457201"/>
            <a:ext cx="4991753" cy="54038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C537E-5A0C-4BAF-A170-1D31D59EDC85}" type="datetimeFigureOut">
              <a:rPr lang="en-US" smtClean="0"/>
              <a:t>6/10/2026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31B06-D193-4CAC-AD4A-8659F5484E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3917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C537E-5A0C-4BAF-A170-1D31D59EDC85}" type="datetimeFigureOut">
              <a:rPr lang="en-US" smtClean="0"/>
              <a:t>6/10/2026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31B06-D193-4CAC-AD4A-8659F5484E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935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C537E-5A0C-4BAF-A170-1D31D59EDC85}" type="datetimeFigureOut">
              <a:rPr lang="en-US" smtClean="0"/>
              <a:t>6/10/2026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1B06-D193-4CAC-AD4A-8659F5484E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813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81CEE-2E39-4076-8A88-69133931F5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CONTRACT MONITORING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1F9B6D-5F28-460D-8ABC-CD3A8F55369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Council Presentation</a:t>
            </a: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7/13/2026</a:t>
            </a:r>
          </a:p>
          <a:p>
            <a:endParaRPr lang="en-US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Justin Tassin</a:t>
            </a:r>
          </a:p>
        </p:txBody>
      </p:sp>
    </p:spTree>
    <p:extLst>
      <p:ext uri="{BB962C8B-B14F-4D97-AF65-F5344CB8AC3E}">
        <p14:creationId xmlns:p14="http://schemas.microsoft.com/office/powerpoint/2010/main" val="1813480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9773F-0B20-4802-8483-0465C11D5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i="1" u="sng" dirty="0">
                <a:latin typeface="Calibri" panose="020F0502020204030204" pitchFamily="34" charset="0"/>
                <a:cs typeface="Calibri" panose="020F0502020204030204" pitchFamily="34" charset="0"/>
              </a:rPr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A979D-D588-4C3F-8771-FEC72EEE3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River Birch Renewable Energy / Solid Waste Disposal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Road Lighting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VDCI / Mosquito Control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Emergency Storm Debris Removal and Disposal</a:t>
            </a:r>
          </a:p>
        </p:txBody>
      </p:sp>
    </p:spTree>
    <p:extLst>
      <p:ext uri="{BB962C8B-B14F-4D97-AF65-F5344CB8AC3E}">
        <p14:creationId xmlns:p14="http://schemas.microsoft.com/office/powerpoint/2010/main" val="2998306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9773F-0B20-4802-8483-0465C11D5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i="1" u="sng" dirty="0">
                <a:latin typeface="Calibri" panose="020F0502020204030204" pitchFamily="34" charset="0"/>
                <a:cs typeface="Calibri" panose="020F0502020204030204" pitchFamily="34" charset="0"/>
              </a:rPr>
              <a:t>River Birch Renewable Energy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A979D-D588-4C3F-8771-FEC72EEE3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Service approximately 37,000 carts per week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Less than 1% verifiable complaint ratio in the past 8 months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Sustained newly created tracking methods &amp; response times with RBRE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578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F86F5C-A854-04B8-63D5-70B97797F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u="sng" dirty="0"/>
              <a:t>TRASH BASH 2026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F916C-3811-5C62-25DC-F276702D7C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1504"/>
            <a:ext cx="965947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endParaRPr lang="en-US" sz="1600" b="0" dirty="0"/>
          </a:p>
          <a:p>
            <a:pPr marL="0" indent="0">
              <a:buNone/>
            </a:pPr>
            <a:r>
              <a:rPr lang="en-US" sz="2000" u="sng" dirty="0"/>
              <a:t>Trash Bash 2026:</a:t>
            </a:r>
          </a:p>
          <a:p>
            <a:r>
              <a:rPr lang="en-US" sz="2000" b="0" dirty="0"/>
              <a:t>364 Volunteers collected over 300 bags of trash</a:t>
            </a:r>
          </a:p>
          <a:p>
            <a:r>
              <a:rPr lang="en-US" sz="2000" b="0" dirty="0"/>
              <a:t>Covered over 215 miles of roadway (collectively)</a:t>
            </a:r>
          </a:p>
          <a:p>
            <a:pPr marL="0" indent="0">
              <a:buNone/>
            </a:pPr>
            <a:endParaRPr lang="en-US" sz="2000" u="sng" dirty="0"/>
          </a:p>
          <a:p>
            <a:pPr marL="0" indent="0">
              <a:buNone/>
            </a:pPr>
            <a:endParaRPr lang="en-US" sz="2000" u="sng" dirty="0"/>
          </a:p>
          <a:p>
            <a:pPr marL="0" indent="0">
              <a:buNone/>
            </a:pPr>
            <a:endParaRPr lang="en-US" sz="2000" u="sng" dirty="0"/>
          </a:p>
        </p:txBody>
      </p:sp>
    </p:spTree>
    <p:extLst>
      <p:ext uri="{BB962C8B-B14F-4D97-AF65-F5344CB8AC3E}">
        <p14:creationId xmlns:p14="http://schemas.microsoft.com/office/powerpoint/2010/main" val="1820333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9773F-0B20-4802-8483-0465C11D5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i="1" u="sng">
                <a:latin typeface="Calibri" panose="020F0502020204030204" pitchFamily="34" charset="0"/>
                <a:cs typeface="Calibri" panose="020F0502020204030204" pitchFamily="34" charset="0"/>
              </a:rPr>
              <a:t>Road Lighting</a:t>
            </a:r>
            <a:endParaRPr lang="en-US" i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A979D-D588-4C3F-8771-FEC72EEE3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Completed Parish Wide Streetlight Audit </a:t>
            </a:r>
          </a:p>
          <a:p>
            <a:pPr lvl="1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Over 850 streetlights repaired so far in since last meeting. 30% increase in ¾ of the time; from November 2025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Completed work on existing projects including Hale Boggs Bridge Lighting, High Mast Lighting (-1), and Historical Lights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Researched new projects to begin preparations on for 2026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Sustained new tracking system for lighting that is currently saving an average of $1,000 per month in warranty work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Sustained newly created 2025 reporting method for Entergy owned streetlights</a:t>
            </a:r>
          </a:p>
        </p:txBody>
      </p:sp>
    </p:spTree>
    <p:extLst>
      <p:ext uri="{BB962C8B-B14F-4D97-AF65-F5344CB8AC3E}">
        <p14:creationId xmlns:p14="http://schemas.microsoft.com/office/powerpoint/2010/main" val="4011883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9773F-0B20-4802-8483-0465C11D5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i="1" u="sng" dirty="0">
                <a:latin typeface="Calibri" panose="020F0502020204030204" pitchFamily="34" charset="0"/>
                <a:cs typeface="Calibri" panose="020F0502020204030204" pitchFamily="34" charset="0"/>
              </a:rPr>
              <a:t>VDCI / MOSQUITO CONTROL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A979D-D588-4C3F-8771-FEC72EEE3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US" u="sng" dirty="0">
                <a:latin typeface="Calibri" panose="020F0502020204030204" pitchFamily="34" charset="0"/>
                <a:cs typeface="Calibri" panose="020F0502020204030204" pitchFamily="34" charset="0"/>
              </a:rPr>
              <a:t>As of 6/9/2026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Over 6,100 miles and 260,000 acres sprayed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112 service calls completed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Over 14,000 acres aerial sprayed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Contract requirements are being met </a:t>
            </a:r>
          </a:p>
        </p:txBody>
      </p:sp>
    </p:spTree>
    <p:extLst>
      <p:ext uri="{BB962C8B-B14F-4D97-AF65-F5344CB8AC3E}">
        <p14:creationId xmlns:p14="http://schemas.microsoft.com/office/powerpoint/2010/main" val="4078967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9773F-0B20-4802-8483-0465C11D5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9659471" cy="1800655"/>
          </a:xfrm>
        </p:spPr>
        <p:txBody>
          <a:bodyPr>
            <a:normAutofit fontScale="90000"/>
          </a:bodyPr>
          <a:lstStyle/>
          <a:p>
            <a:pPr algn="ctr"/>
            <a:r>
              <a:rPr lang="en-US" u="sng" dirty="0">
                <a:latin typeface="Calibri" panose="020F0502020204030204" pitchFamily="34" charset="0"/>
                <a:cs typeface="Calibri" panose="020F0502020204030204" pitchFamily="34" charset="0"/>
              </a:rPr>
              <a:t>Emergency Storm Debris Removal and Disposal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i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A979D-D588-4C3F-8771-FEC72EEE3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1692"/>
            <a:ext cx="9659471" cy="4351338"/>
          </a:xfrm>
        </p:spPr>
        <p:txBody>
          <a:bodyPr/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5 Emergency Debris Sites identified and certified in preparation if needed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Communicate as needed to remain ready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Attended multiple meetings w/ new Debris Monitor Contract while adding great capabilities to DRC’s contract: Waterway Clearance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Plan to attend annual FEMA/GOHSEP class in Tangipahoa Parish to sustain familiarity with all things regarding how we react to Emergency Debris Removal</a:t>
            </a:r>
          </a:p>
        </p:txBody>
      </p:sp>
    </p:spTree>
    <p:extLst>
      <p:ext uri="{BB962C8B-B14F-4D97-AF65-F5344CB8AC3E}">
        <p14:creationId xmlns:p14="http://schemas.microsoft.com/office/powerpoint/2010/main" val="3258904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E9773F-0B20-4802-8483-0465C11D5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u="sng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QUESTIONS?</a:t>
            </a:r>
            <a:b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600" i="1" u="sng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F1D7C1-8BEB-2AF2-3441-5B227C095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131243"/>
            <a:ext cx="9659471" cy="45719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453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25282A"/>
      </a:dk1>
      <a:lt1>
        <a:srgbClr val="FFFFFF"/>
      </a:lt1>
      <a:dk2>
        <a:srgbClr val="FFFFFF"/>
      </a:dk2>
      <a:lt2>
        <a:srgbClr val="25282A"/>
      </a:lt2>
      <a:accent1>
        <a:srgbClr val="007E60"/>
      </a:accent1>
      <a:accent2>
        <a:srgbClr val="00966C"/>
      </a:accent2>
      <a:accent3>
        <a:srgbClr val="A5A5A5"/>
      </a:accent3>
      <a:accent4>
        <a:srgbClr val="D3BC8D"/>
      </a:accent4>
      <a:accent5>
        <a:srgbClr val="336699"/>
      </a:accent5>
      <a:accent6>
        <a:srgbClr val="009999"/>
      </a:accent6>
      <a:hlink>
        <a:srgbClr val="0563C1"/>
      </a:hlink>
      <a:folHlink>
        <a:srgbClr val="00966C"/>
      </a:folHlink>
    </a:clrScheme>
    <a:fontScheme name="Custom 2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P Template 2020" id="{7FC82C8C-B3A6-42FC-BA6E-A6C934230348}" vid="{A90E5E03-1220-43C0-9467-F0EB4267FC5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SCP Template 2020</Template>
  <TotalTime>807</TotalTime>
  <Words>273</Words>
  <Application>Microsoft Office PowerPoint</Application>
  <PresentationFormat>Widescreen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Arial Narrow</vt:lpstr>
      <vt:lpstr>Calibri</vt:lpstr>
      <vt:lpstr>Office Theme</vt:lpstr>
      <vt:lpstr>CONTRACT MONITORING</vt:lpstr>
      <vt:lpstr>AGENDA</vt:lpstr>
      <vt:lpstr>River Birch Renewable Energy</vt:lpstr>
      <vt:lpstr>TRASH BASH 2026</vt:lpstr>
      <vt:lpstr>Road Lighting</vt:lpstr>
      <vt:lpstr>VDCI / MOSQUITO CONTROL</vt:lpstr>
      <vt:lpstr>Emergency Storm Debris Removal and Disposal </vt:lpstr>
      <vt:lpstr>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DEPARTMENT NAME</dc:title>
  <dc:creator>Samantha de Castro</dc:creator>
  <cp:lastModifiedBy>Justin Tassin</cp:lastModifiedBy>
  <cp:revision>18</cp:revision>
  <dcterms:created xsi:type="dcterms:W3CDTF">2021-12-15T19:50:03Z</dcterms:created>
  <dcterms:modified xsi:type="dcterms:W3CDTF">2026-06-10T15:41:23Z</dcterms:modified>
</cp:coreProperties>
</file>